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1"/>
  </p:notesMasterIdLst>
  <p:sldIdLst>
    <p:sldId id="314" r:id="rId5"/>
    <p:sldId id="363" r:id="rId6"/>
    <p:sldId id="350" r:id="rId7"/>
    <p:sldId id="343" r:id="rId8"/>
    <p:sldId id="344" r:id="rId9"/>
    <p:sldId id="273" r:id="rId10"/>
    <p:sldId id="275" r:id="rId11"/>
    <p:sldId id="364" r:id="rId12"/>
    <p:sldId id="276" r:id="rId13"/>
    <p:sldId id="348" r:id="rId14"/>
    <p:sldId id="349" r:id="rId15"/>
    <p:sldId id="341" r:id="rId16"/>
    <p:sldId id="287" r:id="rId17"/>
    <p:sldId id="315" r:id="rId18"/>
    <p:sldId id="361" r:id="rId19"/>
    <p:sldId id="360" r:id="rId20"/>
    <p:sldId id="323" r:id="rId21"/>
    <p:sldId id="324" r:id="rId22"/>
    <p:sldId id="354" r:id="rId23"/>
    <p:sldId id="318" r:id="rId24"/>
    <p:sldId id="319" r:id="rId25"/>
    <p:sldId id="321" r:id="rId26"/>
    <p:sldId id="322" r:id="rId27"/>
    <p:sldId id="352" r:id="rId28"/>
    <p:sldId id="334" r:id="rId29"/>
    <p:sldId id="358" r:id="rId30"/>
    <p:sldId id="333" r:id="rId31"/>
    <p:sldId id="327" r:id="rId32"/>
    <p:sldId id="286" r:id="rId33"/>
    <p:sldId id="300" r:id="rId34"/>
    <p:sldId id="356" r:id="rId35"/>
    <p:sldId id="328" r:id="rId36"/>
    <p:sldId id="310" r:id="rId37"/>
    <p:sldId id="329" r:id="rId38"/>
    <p:sldId id="357" r:id="rId39"/>
    <p:sldId id="335" r:id="rId40"/>
    <p:sldId id="338" r:id="rId41"/>
    <p:sldId id="340" r:id="rId42"/>
    <p:sldId id="339" r:id="rId43"/>
    <p:sldId id="281" r:id="rId44"/>
    <p:sldId id="342" r:id="rId45"/>
    <p:sldId id="346" r:id="rId46"/>
    <p:sldId id="289" r:id="rId47"/>
    <p:sldId id="258" r:id="rId48"/>
    <p:sldId id="353" r:id="rId49"/>
    <p:sldId id="355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1"/>
    <p:restoredTop sz="82381"/>
  </p:normalViewPr>
  <p:slideViewPr>
    <p:cSldViewPr snapToGrid="0">
      <p:cViewPr varScale="1">
        <p:scale>
          <a:sx n="97" d="100"/>
          <a:sy n="97" d="100"/>
        </p:scale>
        <p:origin x="216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9A359-DC07-224C-B949-23AE1C272277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F1092-F9B3-7245-81B5-386DF3BD0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29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We’re here today  to go over the early findings from research,</a:t>
            </a:r>
          </a:p>
          <a:p>
            <a:r>
              <a:rPr lang="en-US" dirty="0"/>
              <a:t>I cant begin without giving a major tip of the hat to Kasey, Dave, Seth who have contributed to this research.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F1092-F9B3-7245-81B5-386DF3BD08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54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Runza</a:t>
            </a:r>
            <a:r>
              <a:rPr lang="en-US" dirty="0"/>
              <a:t> clearly has an audience in Nebraskans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Two tail unequal variance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F1092-F9B3-7245-81B5-386DF3BD08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8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Number of words – total number of comments</a:t>
            </a:r>
          </a:p>
          <a:p>
            <a:r>
              <a:rPr lang="en-US" dirty="0"/>
              <a:t>Number of annotations</a:t>
            </a:r>
          </a:p>
          <a:p>
            <a:r>
              <a:rPr lang="en-US" dirty="0"/>
              <a:t>Time engaging with the case-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F1092-F9B3-7245-81B5-386DF3BD085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05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F1092-F9B3-7245-81B5-386DF3BD085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70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gen vs non in </a:t>
            </a:r>
            <a:r>
              <a:rPr lang="en-US" dirty="0" err="1"/>
              <a:t>Runza</a:t>
            </a:r>
            <a:r>
              <a:rPr lang="en-US" dirty="0"/>
              <a:t> &lt;not enough data… forced a t test&gt; based on small sample. DF are 5 or 6 not enough</a:t>
            </a:r>
          </a:p>
          <a:p>
            <a:endParaRPr lang="en-US" dirty="0"/>
          </a:p>
          <a:p>
            <a:r>
              <a:rPr lang="en-US" dirty="0"/>
              <a:t>1 tail welches t test</a:t>
            </a:r>
          </a:p>
          <a:p>
            <a:r>
              <a:rPr lang="en-US" dirty="0"/>
              <a:t>Marketing </a:t>
            </a:r>
            <a:r>
              <a:rPr lang="en-US" dirty="0" err="1"/>
              <a:t>marjor</a:t>
            </a:r>
            <a:r>
              <a:rPr lang="en-US" dirty="0"/>
              <a:t> R</a:t>
            </a:r>
          </a:p>
          <a:p>
            <a:r>
              <a:rPr lang="en-US" dirty="0"/>
              <a:t>Means marketing majors: 183.   </a:t>
            </a:r>
            <a:r>
              <a:rPr lang="en-US" dirty="0" err="1"/>
              <a:t>Saska</a:t>
            </a:r>
            <a:r>
              <a:rPr lang="en-US" dirty="0"/>
              <a:t> 134.47</a:t>
            </a:r>
          </a:p>
          <a:p>
            <a:r>
              <a:rPr lang="en-US" dirty="0" err="1"/>
              <a:t>Menas</a:t>
            </a:r>
            <a:r>
              <a:rPr lang="en-US" dirty="0"/>
              <a:t> non </a:t>
            </a:r>
            <a:r>
              <a:rPr lang="en-US" dirty="0" err="1"/>
              <a:t>marjo</a:t>
            </a:r>
            <a:r>
              <a:rPr lang="en-US" dirty="0"/>
              <a:t>  223 vs 162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F1092-F9B3-7245-81B5-386DF3BD085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711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Welches </a:t>
            </a:r>
            <a:r>
              <a:rPr lang="en-US" dirty="0" err="1"/>
              <a:t>ttest</a:t>
            </a:r>
            <a:endParaRPr lang="en-US" dirty="0"/>
          </a:p>
          <a:p>
            <a:r>
              <a:rPr lang="en-US" dirty="0"/>
              <a:t>1 tail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F1092-F9B3-7245-81B5-386DF3BD085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40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F1092-F9B3-7245-81B5-386DF3BD085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2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F1092-F9B3-7245-81B5-386DF3BD08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31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F1092-F9B3-7245-81B5-386DF3BD08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62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F1092-F9B3-7245-81B5-386DF3BD08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36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an assignment – part of the 250 student class</a:t>
            </a:r>
          </a:p>
          <a:p>
            <a:r>
              <a:rPr lang="en-US" dirty="0"/>
              <a:t>133 students agreed to participate in a study where they would answer a questionnaire and we could collect data on their case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F1092-F9B3-7245-81B5-386DF3BD08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14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an assignment – part of the 250 student class</a:t>
            </a:r>
          </a:p>
          <a:p>
            <a:r>
              <a:rPr lang="en-US" dirty="0"/>
              <a:t>133 students agreed to participate in a study where they would answer a questionnaire and we could collect data on their case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F1092-F9B3-7245-81B5-386DF3BD08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62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an assignment – part of the 250 student class</a:t>
            </a:r>
          </a:p>
          <a:p>
            <a:r>
              <a:rPr lang="en-US" dirty="0"/>
              <a:t>133 students agreed to participate in a study where they would answer a questionnaire and we could collect data on their case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F1092-F9B3-7245-81B5-386DF3BD08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33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F1092-F9B3-7245-81B5-386DF3BD08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28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Runza</a:t>
            </a:r>
            <a:r>
              <a:rPr lang="en-US" dirty="0"/>
              <a:t> clearly has an audience in Nebraskans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Two tail unequal variance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F1092-F9B3-7245-81B5-386DF3BD085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57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04B82-5172-75C1-34B9-0EF3CF1AC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42B4BC-EDB0-D597-FB4F-227678215E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C378E-2102-42CB-FEC2-E77081939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99DB-1F78-BC4B-B5FC-B327C7260D43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B6660-62FF-533B-6F3E-E5A129FEA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14714-F5BD-5FA8-7DBC-3BCE66D5A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340C-4575-C34A-B0D0-9C22AD6C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071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B3EDD-121C-E138-7690-ECBFF93D9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48A314-14E2-F687-762A-4593F60F2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F814F-DDD2-0495-5EF3-21DB07E06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99DB-1F78-BC4B-B5FC-B327C7260D43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F6BFF-07D2-6D64-5BB1-B5B6AF20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BC4C4-4A92-2801-C3EB-EA58D8A2A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340C-4575-C34A-B0D0-9C22AD6C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68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45FBAE-D5DB-9119-75EA-972DE5F32A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18B11C-1BA2-D667-43F3-98EC7BCDB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3CF4F-A8B0-8BD5-4042-C980BBF8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99DB-1F78-BC4B-B5FC-B327C7260D43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55713-B105-18E3-3EA4-F5B7B7A9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71EE2-BBAA-6B2E-1E1E-D8B94073E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340C-4575-C34A-B0D0-9C22AD6C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1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438E8-3229-71A6-4CA2-D55C33498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832FD-4B97-EBF6-5EEC-DC8C9F175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AB401-4046-5DDC-ED84-A4EB51D1C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99DB-1F78-BC4B-B5FC-B327C7260D43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4B487-F143-E483-2579-96C37944D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86B62-E8CF-DF8A-BF83-680E203F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340C-4575-C34A-B0D0-9C22AD6C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14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0CF5B-4A28-A718-FEDC-7B56261C8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E1782-5374-62F5-EB14-D99FDBF1C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35413-5DA3-0D0F-BC3F-B68AD4D8D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99DB-1F78-BC4B-B5FC-B327C7260D43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C539-56EB-9107-C6B1-D50424885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63C86-B59B-3A38-5B52-761C0DE90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340C-4575-C34A-B0D0-9C22AD6C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46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E1D4E-B6C2-D8B3-8928-3228D2316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0F6D9-54A2-B19A-61D6-56519FC2E1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B8DEDA-E382-0FC0-91E9-E6998B704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4CC78C-108A-93EF-0E92-423C3F55E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99DB-1F78-BC4B-B5FC-B327C7260D43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79EBD-2BB6-40B1-0A23-DD16B3BE5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26B4A-B7D7-842B-FC57-7B244B385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340C-4575-C34A-B0D0-9C22AD6C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87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0E1C6-67D7-E6E8-13EB-67431BBF4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A5702-3F37-F60C-69AA-CACAD3ED8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E56464-39D3-CD75-FCFC-2918DCBBEE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E48433-DCBE-6DEE-86B5-62CEA999A0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5863E1-4D15-1120-8D0C-32D680A1D0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0ECE59-F6F9-8B43-CD6C-8F7C0AF91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99DB-1F78-BC4B-B5FC-B327C7260D43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67A0DD-EC15-AFD8-8441-13511C1EA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0382CC-FE10-D027-545B-70CEC17B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340C-4575-C34A-B0D0-9C22AD6C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72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91735-C7F9-02E1-AF76-33DBAB8DB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CFFB3B-203E-275C-DB89-A394B435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99DB-1F78-BC4B-B5FC-B327C7260D43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85873-7DA9-B3DB-D530-BC1EB8CA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49AA3-44FB-1E5F-4600-21C8A3E45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340C-4575-C34A-B0D0-9C22AD6C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59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A69736-9C39-1697-2E83-A63544031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99DB-1F78-BC4B-B5FC-B327C7260D43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8B5E7E-525F-3386-2B78-79B7EC98E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F6374-AEAE-8B91-6461-B0F3BEE37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340C-4575-C34A-B0D0-9C22AD6C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52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5E36-41FF-B22B-2496-2DADAEB8F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493CB-B9E5-1B00-EB19-67E8BC2EC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634E99-567A-D1EE-D997-463CFEE06D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A75C35-384D-27B9-346E-B6B0B30EB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99DB-1F78-BC4B-B5FC-B327C7260D43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F44E8-E01A-706D-DA1A-CB7BB0DF1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F982A-034B-3639-5C86-93D4898AB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340C-4575-C34A-B0D0-9C22AD6C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0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9429C-ED45-F0F6-55F5-68FEA31CD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245F4B-BFA7-EA73-E7EF-AC03E3CA6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2AF85B-FED1-F3C4-1EB7-0A8E9808C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A3195-746D-EC2A-2989-627E77B64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99DB-1F78-BC4B-B5FC-B327C7260D43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933C19-88EE-7736-8C61-60EBB95B0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304C7-F913-5BE9-341C-20282C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340C-4575-C34A-B0D0-9C22AD6C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09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5A98E2-B224-293C-2309-CCFDAEBFA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9209F-1EB4-23B3-8A62-5CB218B87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4C796-06E9-8F5B-1AB4-10AD87960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D99DB-1F78-BC4B-B5FC-B327C7260D43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AFC5D-C7EA-C14C-11C9-B12A28A2C9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AAE29-4FDA-10B2-343D-602F96145B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3340C-4575-C34A-B0D0-9C22AD6C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1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1D6E2-225B-1B0E-7A64-DE65AFDA5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7568" y="1408670"/>
            <a:ext cx="9144000" cy="2226628"/>
          </a:xfrm>
        </p:spPr>
        <p:txBody>
          <a:bodyPr>
            <a:normAutofit/>
          </a:bodyPr>
          <a:lstStyle/>
          <a:p>
            <a:br>
              <a:rPr lang="en-US" sz="2700" dirty="0">
                <a:latin typeface="Helvetica" pitchFamily="2" charset="0"/>
              </a:rPr>
            </a:br>
            <a:r>
              <a:rPr lang="en-US" sz="4400" b="1" dirty="0">
                <a:latin typeface="Helvetica" pitchFamily="2" charset="0"/>
              </a:rPr>
              <a:t>Engaging students </a:t>
            </a:r>
            <a:br>
              <a:rPr lang="en-US" sz="4400" b="1" dirty="0">
                <a:latin typeface="Helvetica" pitchFamily="2" charset="0"/>
              </a:rPr>
            </a:br>
            <a:r>
              <a:rPr lang="en-US" sz="4400" b="1" dirty="0">
                <a:latin typeface="Helvetica" pitchFamily="2" charset="0"/>
              </a:rPr>
              <a:t>with case studies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363CDF-552D-AF91-14CA-F856C7FCBF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93567"/>
            <a:ext cx="9144000" cy="2562627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b="1" dirty="0"/>
              <a:t>Seacrest Fellowship Findings</a:t>
            </a:r>
          </a:p>
          <a:p>
            <a:r>
              <a:rPr lang="en-US" b="1" dirty="0"/>
              <a:t>Lunch &amp; Learn</a:t>
            </a:r>
          </a:p>
          <a:p>
            <a:r>
              <a:rPr lang="en-US" dirty="0">
                <a:solidFill>
                  <a:srgbClr val="C00000"/>
                </a:solidFill>
              </a:rPr>
              <a:t>College of Business, University of Nebraska - Lincoln</a:t>
            </a:r>
          </a:p>
          <a:p>
            <a:r>
              <a:rPr lang="en-US" dirty="0"/>
              <a:t>October 20, 2023</a:t>
            </a:r>
          </a:p>
          <a:p>
            <a:r>
              <a:rPr lang="en-US" dirty="0"/>
              <a:t>Robert Mackalski    |    Kasey Linde  |   David Keck      |  Seth </a:t>
            </a:r>
            <a:r>
              <a:rPr lang="en-US" dirty="0" err="1"/>
              <a:t>Polsley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2C1BBB7-0646-3D22-4EC2-A0B7B9E67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78"/>
            <a:ext cx="2527300" cy="5842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1E57870-F92E-CCF4-498B-EF6D40B85246}"/>
              </a:ext>
            </a:extLst>
          </p:cNvPr>
          <p:cNvCxnSpPr/>
          <p:nvPr/>
        </p:nvCxnSpPr>
        <p:spPr>
          <a:xfrm flipV="1">
            <a:off x="0" y="481914"/>
            <a:ext cx="12192000" cy="10846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451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B7169-60AD-3679-FA0A-1D912EADC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RESEARCH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9F4EF-B9EF-EB1C-1421-9ED07F72D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0141"/>
            <a:ext cx="10515600" cy="3816822"/>
          </a:xfrm>
        </p:spPr>
        <p:txBody>
          <a:bodyPr/>
          <a:lstStyle/>
          <a:p>
            <a:pPr marL="0" indent="0" algn="ctr">
              <a:buNone/>
            </a:pPr>
            <a:r>
              <a:rPr 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What is the 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impact on student engagement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when students study an</a:t>
            </a:r>
            <a:r>
              <a:rPr lang="en-US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 in-state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high-brand-equity company </a:t>
            </a:r>
            <a:r>
              <a:rPr 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in a case study?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340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B7169-60AD-3679-FA0A-1D912EADC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RESEARCH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9F4EF-B9EF-EB1C-1421-9ED07F72D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0141"/>
            <a:ext cx="10515600" cy="3816822"/>
          </a:xfrm>
        </p:spPr>
        <p:txBody>
          <a:bodyPr/>
          <a:lstStyle/>
          <a:p>
            <a:pPr marL="0" indent="0" algn="ctr">
              <a:buNone/>
            </a:pPr>
            <a:r>
              <a:rPr 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What is the 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impact on student engagement </a:t>
            </a:r>
            <a:r>
              <a:rPr 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when students study an </a:t>
            </a:r>
            <a:r>
              <a:rPr lang="en-US" sz="3600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in-state, high-brand-equity company </a:t>
            </a:r>
            <a:r>
              <a:rPr 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in a case study?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yellow and green logo&#10;&#10;Description automatically generated">
            <a:extLst>
              <a:ext uri="{FF2B5EF4-FFF2-40B4-BE49-F238E27FC236}">
                <a16:creationId xmlns:a16="http://schemas.microsoft.com/office/drawing/2014/main" id="{470F95E4-CF89-0886-A042-8006816FE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402" y="5374584"/>
            <a:ext cx="2052145" cy="126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6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B7169-60AD-3679-FA0A-1D912EADC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RESEARCH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9F4EF-B9EF-EB1C-1421-9ED07F72D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0141"/>
            <a:ext cx="10515600" cy="3816822"/>
          </a:xfrm>
        </p:spPr>
        <p:txBody>
          <a:bodyPr/>
          <a:lstStyle/>
          <a:p>
            <a:pPr marL="0" indent="0" algn="ctr">
              <a:buNone/>
            </a:pPr>
            <a:r>
              <a:rPr 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What is the </a:t>
            </a:r>
            <a:r>
              <a:rPr lang="en-US" sz="4000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impact on student engagement </a:t>
            </a:r>
            <a:r>
              <a:rPr 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when students study an </a:t>
            </a:r>
            <a:r>
              <a:rPr lang="en-US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in-state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high-brand-equity company </a:t>
            </a:r>
            <a:r>
              <a:rPr 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in a case study?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EFBA9A9-685A-F530-B825-68CF94DF74F8}"/>
              </a:ext>
            </a:extLst>
          </p:cNvPr>
          <p:cNvSpPr txBox="1">
            <a:spLocks/>
          </p:cNvSpPr>
          <p:nvPr/>
        </p:nvSpPr>
        <p:spPr>
          <a:xfrm>
            <a:off x="1196899" y="5049137"/>
            <a:ext cx="5373858" cy="12305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Engagement is an antecedent to learning and favorable student outcomes.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EB720C-8681-BC10-20FF-E7ABF63F7969}"/>
              </a:ext>
            </a:extLst>
          </p:cNvPr>
          <p:cNvSpPr txBox="1"/>
          <p:nvPr/>
        </p:nvSpPr>
        <p:spPr>
          <a:xfrm>
            <a:off x="7170233" y="4814961"/>
            <a:ext cx="4783043" cy="1861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Astin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A.W. (1984) Student Involvement: A Developmental Theory for Higher Education. Journal of College Student Development. 25, pp. 297–308.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Kahu, Ella R. "Framing student engagement in higher education." </a:t>
            </a:r>
            <a:r>
              <a:rPr lang="en-US" sz="1000" b="0" i="1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Studies in higher education</a:t>
            </a:r>
            <a:r>
              <a:rPr lang="en-US" sz="10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38.5 (2013): 758-773.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b="0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Oana</a:t>
            </a:r>
            <a:r>
              <a:rPr lang="en-US" sz="10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L. U. P., and Elena Cristina </a:t>
            </a:r>
            <a:r>
              <a:rPr lang="en-US" sz="1000" b="0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Mitrea</a:t>
            </a:r>
            <a:r>
              <a:rPr lang="en-US" sz="10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. "Online learning during the pandemic: Assessing disparities in student engagement in higher education." </a:t>
            </a:r>
            <a:r>
              <a:rPr lang="en-US" sz="1000" b="0" i="1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Journal of Pedagogy</a:t>
            </a:r>
            <a:r>
              <a:rPr lang="en-US" sz="10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1 (2021): 31-50.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Wang, Ming‐</a:t>
            </a:r>
            <a:r>
              <a:rPr lang="en-US" sz="1000" b="0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Te</a:t>
            </a:r>
            <a:r>
              <a:rPr lang="en-US" sz="10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and Jessica </a:t>
            </a:r>
            <a:r>
              <a:rPr lang="en-US" sz="1000" b="0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Degol</a:t>
            </a:r>
            <a:r>
              <a:rPr lang="en-US" sz="10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. "Staying engaged: Knowledge and research needs in student engagement." </a:t>
            </a:r>
            <a:r>
              <a:rPr lang="en-US" sz="1000" b="0" i="1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Child development perspectives</a:t>
            </a:r>
            <a:r>
              <a:rPr lang="en-US" sz="10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8.3 (2014): 137-143.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1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5C422C-D1E6-6686-2B44-2A92DE946176}"/>
              </a:ext>
            </a:extLst>
          </p:cNvPr>
          <p:cNvCxnSpPr/>
          <p:nvPr/>
        </p:nvCxnSpPr>
        <p:spPr>
          <a:xfrm>
            <a:off x="1196899" y="4427034"/>
            <a:ext cx="9887413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9DAD991-6359-E004-7D8E-C59312B4E466}"/>
              </a:ext>
            </a:extLst>
          </p:cNvPr>
          <p:cNvCxnSpPr>
            <a:cxnSpLocks/>
          </p:cNvCxnSpPr>
          <p:nvPr/>
        </p:nvCxnSpPr>
        <p:spPr>
          <a:xfrm flipV="1">
            <a:off x="6713034" y="4594302"/>
            <a:ext cx="0" cy="179534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64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CF118-FB4C-5C6B-31C4-837F76BEF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0428"/>
            <a:ext cx="10515600" cy="948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THE STUDY</a:t>
            </a:r>
          </a:p>
        </p:txBody>
      </p:sp>
    </p:spTree>
    <p:extLst>
      <p:ext uri="{BB962C8B-B14F-4D97-AF65-F5344CB8AC3E}">
        <p14:creationId xmlns:p14="http://schemas.microsoft.com/office/powerpoint/2010/main" val="3228216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F6B6-C85B-A1DE-CE2F-1B0FAB83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>
                <a:latin typeface="Helvetica" pitchFamily="2" charset="0"/>
              </a:rPr>
              <a:t>THE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88CF6-4A19-CE7E-A723-764F90C1F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4504"/>
            <a:ext cx="10515600" cy="3816822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Students in MRKT 341(Spring 2023) class had an individual case study assignment to submit to Canvas.</a:t>
            </a:r>
          </a:p>
          <a:p>
            <a:endParaRPr lang="en-US" sz="3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 descr="A close-up of a form&#10;&#10;Description automatically generated">
            <a:extLst>
              <a:ext uri="{FF2B5EF4-FFF2-40B4-BE49-F238E27FC236}">
                <a16:creationId xmlns:a16="http://schemas.microsoft.com/office/drawing/2014/main" id="{9051AC0E-74F5-79EE-C995-403A5C0F1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97" y="3429000"/>
            <a:ext cx="10099605" cy="2051983"/>
          </a:xfrm>
          <a:prstGeom prst="rect">
            <a:avLst/>
          </a:prstGeom>
          <a:effectLst>
            <a:glow rad="25400">
              <a:schemeClr val="bg1">
                <a:lumMod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6833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F6B6-C85B-A1DE-CE2F-1B0FAB83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>
                <a:latin typeface="Helvetica" pitchFamily="2" charset="0"/>
              </a:rPr>
              <a:t>THE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88CF6-4A19-CE7E-A723-764F90C1F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4504"/>
            <a:ext cx="10515600" cy="3816822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Students in MRKT 341 were randomly assigned one of two cases: </a:t>
            </a:r>
            <a:r>
              <a:rPr lang="en-US" sz="3000" dirty="0" err="1">
                <a:latin typeface="Helvetica" panose="020B0604020202020204" pitchFamily="34" charset="0"/>
                <a:cs typeface="Helvetica" panose="020B0604020202020204" pitchFamily="34" charset="0"/>
              </a:rPr>
              <a:t>Runza</a:t>
            </a:r>
            <a:r>
              <a:rPr 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 or </a:t>
            </a:r>
            <a:r>
              <a:rPr lang="en-US" sz="3000" dirty="0" err="1">
                <a:latin typeface="Helvetica" panose="020B0604020202020204" pitchFamily="34" charset="0"/>
                <a:cs typeface="Helvetica" panose="020B0604020202020204" pitchFamily="34" charset="0"/>
              </a:rPr>
              <a:t>Saska</a:t>
            </a:r>
            <a:r>
              <a:rPr 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endParaRPr lang="en-US" sz="3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document with text on it&#10;&#10;Description automatically generated">
            <a:extLst>
              <a:ext uri="{FF2B5EF4-FFF2-40B4-BE49-F238E27FC236}">
                <a16:creationId xmlns:a16="http://schemas.microsoft.com/office/drawing/2014/main" id="{DB372EA3-93FA-3E79-0DB3-E3824F9E2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472" y="3212238"/>
            <a:ext cx="2676036" cy="3419856"/>
          </a:xfrm>
          <a:prstGeom prst="rect">
            <a:avLst/>
          </a:prstGeom>
        </p:spPr>
      </p:pic>
      <p:pic>
        <p:nvPicPr>
          <p:cNvPr id="6" name="Picture 5" descr="A document with text on it&#10;&#10;Description automatically generated">
            <a:extLst>
              <a:ext uri="{FF2B5EF4-FFF2-40B4-BE49-F238E27FC236}">
                <a16:creationId xmlns:a16="http://schemas.microsoft.com/office/drawing/2014/main" id="{B8B90DFD-F108-48B1-8860-40C37BB16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467" y="3212238"/>
            <a:ext cx="2693136" cy="3419856"/>
          </a:xfrm>
          <a:prstGeom prst="rect">
            <a:avLst/>
          </a:prstGeom>
        </p:spPr>
      </p:pic>
      <p:pic>
        <p:nvPicPr>
          <p:cNvPr id="7" name="Picture 6" descr="A yellow and green logo&#10;&#10;Description automatically generated">
            <a:extLst>
              <a:ext uri="{FF2B5EF4-FFF2-40B4-BE49-F238E27FC236}">
                <a16:creationId xmlns:a16="http://schemas.microsoft.com/office/drawing/2014/main" id="{F0C45E2D-6E36-F8E2-2A4E-5983A6C39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4376" y="3250946"/>
            <a:ext cx="963485" cy="592543"/>
          </a:xfrm>
          <a:prstGeom prst="rect">
            <a:avLst/>
          </a:prstGeom>
        </p:spPr>
      </p:pic>
      <p:pic>
        <p:nvPicPr>
          <p:cNvPr id="8" name="Picture 7" descr="A logo with black and green lines&#10;&#10;Description automatically generated">
            <a:extLst>
              <a:ext uri="{FF2B5EF4-FFF2-40B4-BE49-F238E27FC236}">
                <a16:creationId xmlns:a16="http://schemas.microsoft.com/office/drawing/2014/main" id="{3E483CE2-F00D-F67F-8D2C-C90DB61A9D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7820" y="3101620"/>
            <a:ext cx="1133783" cy="65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53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F6B6-C85B-A1DE-CE2F-1B0FAB83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>
                <a:latin typeface="Helvetica" pitchFamily="2" charset="0"/>
              </a:rPr>
              <a:t>THE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88CF6-4A19-CE7E-A723-764F90C1F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4504"/>
            <a:ext cx="10515600" cy="3816822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113 students agreed to participate in a study where they would answer a questionnaire and we could collect data from their case work.</a:t>
            </a:r>
          </a:p>
          <a:p>
            <a:endParaRPr lang="en-US" sz="3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828800" lvl="3" indent="-457200">
              <a:buFont typeface="+mj-lt"/>
              <a:buAutoNum type="arabicPeriod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Questionnaire</a:t>
            </a:r>
          </a:p>
          <a:p>
            <a:pPr marL="1828800" lvl="3" indent="-457200">
              <a:buFont typeface="+mj-lt"/>
              <a:buAutoNum type="arabicPeriod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Assignment</a:t>
            </a:r>
          </a:p>
          <a:p>
            <a:pPr marL="1828800" lvl="3" indent="-457200">
              <a:buFont typeface="+mj-lt"/>
              <a:buAutoNum type="arabicPeriod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Augmented data</a:t>
            </a:r>
          </a:p>
          <a:p>
            <a:pPr marL="0" indent="0">
              <a:buNone/>
            </a:pPr>
            <a:endParaRPr lang="en-US" sz="3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document with text on it&#10;&#10;Description automatically generated">
            <a:extLst>
              <a:ext uri="{FF2B5EF4-FFF2-40B4-BE49-F238E27FC236}">
                <a16:creationId xmlns:a16="http://schemas.microsoft.com/office/drawing/2014/main" id="{E83115E6-8411-1DCC-BADB-FB112B7FD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486" y="3520425"/>
            <a:ext cx="2039722" cy="2606675"/>
          </a:xfrm>
          <a:prstGeom prst="rect">
            <a:avLst/>
          </a:prstGeom>
        </p:spPr>
      </p:pic>
      <p:pic>
        <p:nvPicPr>
          <p:cNvPr id="5" name="Picture 4" descr="A document with text on it&#10;&#10;Description automatically generated">
            <a:extLst>
              <a:ext uri="{FF2B5EF4-FFF2-40B4-BE49-F238E27FC236}">
                <a16:creationId xmlns:a16="http://schemas.microsoft.com/office/drawing/2014/main" id="{B0B0FDB7-91A8-E37D-0422-46500B50E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977" y="3487409"/>
            <a:ext cx="2052756" cy="2606675"/>
          </a:xfrm>
          <a:prstGeom prst="rect">
            <a:avLst/>
          </a:prstGeom>
        </p:spPr>
      </p:pic>
      <p:pic>
        <p:nvPicPr>
          <p:cNvPr id="6" name="Picture 5" descr="A yellow and green logo&#10;&#10;Description automatically generated">
            <a:extLst>
              <a:ext uri="{FF2B5EF4-FFF2-40B4-BE49-F238E27FC236}">
                <a16:creationId xmlns:a16="http://schemas.microsoft.com/office/drawing/2014/main" id="{6B937A0C-E063-8972-9603-71C25E7C1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8499" y="3357050"/>
            <a:ext cx="734386" cy="451647"/>
          </a:xfrm>
          <a:prstGeom prst="rect">
            <a:avLst/>
          </a:prstGeom>
        </p:spPr>
      </p:pic>
      <p:pic>
        <p:nvPicPr>
          <p:cNvPr id="7" name="Picture 6" descr="A logo with black and green lines&#10;&#10;Description automatically generated">
            <a:extLst>
              <a:ext uri="{FF2B5EF4-FFF2-40B4-BE49-F238E27FC236}">
                <a16:creationId xmlns:a16="http://schemas.microsoft.com/office/drawing/2014/main" id="{F0A1F330-BCBC-2F35-9343-BF42F9FEB3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3379" y="3309628"/>
            <a:ext cx="864190" cy="4990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834EBA-172F-168D-D50E-A266D39B3344}"/>
              </a:ext>
            </a:extLst>
          </p:cNvPr>
          <p:cNvSpPr txBox="1"/>
          <p:nvPr/>
        </p:nvSpPr>
        <p:spPr>
          <a:xfrm>
            <a:off x="10735533" y="6127100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N=67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42D313-6990-274C-E28E-C79A6122E13D}"/>
              </a:ext>
            </a:extLst>
          </p:cNvPr>
          <p:cNvSpPr txBox="1"/>
          <p:nvPr/>
        </p:nvSpPr>
        <p:spPr>
          <a:xfrm>
            <a:off x="8389685" y="6105809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N=66</a:t>
            </a:r>
          </a:p>
        </p:txBody>
      </p:sp>
    </p:spTree>
    <p:extLst>
      <p:ext uri="{BB962C8B-B14F-4D97-AF65-F5344CB8AC3E}">
        <p14:creationId xmlns:p14="http://schemas.microsoft.com/office/powerpoint/2010/main" val="3795133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F6B6-C85B-A1DE-CE2F-1B0FAB83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>
                <a:latin typeface="Helvetica" pitchFamily="2" charset="0"/>
              </a:rPr>
              <a:t>THE STUDY &gt; </a:t>
            </a:r>
            <a:r>
              <a:rPr lang="en-US" sz="2800" b="1" dirty="0">
                <a:latin typeface="Helvetica" pitchFamily="2" charset="0"/>
              </a:rPr>
              <a:t>Questionnaire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52BAB-BEEB-67FE-EE16-5CA09B72B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4780" y="1690688"/>
            <a:ext cx="878902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Brand knowledge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(Keller, 1993)</a:t>
            </a:r>
          </a:p>
          <a:p>
            <a:pPr marL="0" indent="0">
              <a:buNone/>
            </a:pP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Net Promoter Score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Reicheld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2003)</a:t>
            </a:r>
          </a:p>
          <a:p>
            <a:pPr marL="0" indent="0">
              <a:buNone/>
            </a:pP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Overall Brand Equity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Yoo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and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Donthu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2001)</a:t>
            </a:r>
          </a:p>
          <a:p>
            <a:pPr marL="0" indent="0">
              <a:buNone/>
            </a:pP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Lovers vs Haters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(Mackalski, 2014)</a:t>
            </a:r>
          </a:p>
          <a:p>
            <a:pPr marL="0" indent="0">
              <a:buNone/>
            </a:pP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Interest in the case</a:t>
            </a:r>
          </a:p>
          <a:p>
            <a:pPr marL="0" indent="0">
              <a:buNone/>
            </a:pP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Level of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Nebraskaness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03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F6B6-C85B-A1DE-CE2F-1B0FAB83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>
                <a:latin typeface="Helvetica" pitchFamily="2" charset="0"/>
              </a:rPr>
              <a:t>THE STUDY &gt; </a:t>
            </a:r>
            <a:r>
              <a:rPr lang="en-US" sz="2800" b="1" dirty="0">
                <a:latin typeface="Helvetica" pitchFamily="2" charset="0"/>
              </a:rPr>
              <a:t>Questionnaire &gt; Brand Knowledge</a:t>
            </a:r>
          </a:p>
        </p:txBody>
      </p:sp>
      <p:pic>
        <p:nvPicPr>
          <p:cNvPr id="13" name="Picture 12" descr="A group of circles with numbers&#10;&#10;Description automatically generated">
            <a:extLst>
              <a:ext uri="{FF2B5EF4-FFF2-40B4-BE49-F238E27FC236}">
                <a16:creationId xmlns:a16="http://schemas.microsoft.com/office/drawing/2014/main" id="{23A417FD-256E-FE73-935D-1356920BE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7" y="1469360"/>
            <a:ext cx="2930610" cy="879183"/>
          </a:xfrm>
          <a:prstGeom prst="rect">
            <a:avLst/>
          </a:prstGeom>
          <a:effectLst>
            <a:glow rad="12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575914-09EA-E7B3-7BD5-962103955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9628" y="2533135"/>
            <a:ext cx="4304172" cy="4324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9F59DE-7F20-5785-334A-DD0C1B04B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5456" y="2628961"/>
            <a:ext cx="4304172" cy="4133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4AAF55-BE05-49FD-4D7D-E36F79AE090D}"/>
              </a:ext>
            </a:extLst>
          </p:cNvPr>
          <p:cNvSpPr txBox="1"/>
          <p:nvPr/>
        </p:nvSpPr>
        <p:spPr>
          <a:xfrm>
            <a:off x="277190" y="5924008"/>
            <a:ext cx="29306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u="none" strike="noStrike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Keller, Kevin Lane. "Conceptualizing, measuring, and managing customer-based brand equity." </a:t>
            </a:r>
            <a:r>
              <a:rPr lang="en-US" sz="1100" b="0" i="1" u="none" strike="noStrike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Journal of marketing</a:t>
            </a:r>
            <a:r>
              <a:rPr lang="en-US" sz="1100" b="0" i="0" u="none" strike="noStrike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57.1 (1993): 1-22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02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F6B6-C85B-A1DE-CE2F-1B0FAB83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>
                <a:latin typeface="Helvetica" pitchFamily="2" charset="0"/>
              </a:rPr>
              <a:t>THE STUDY &gt; </a:t>
            </a:r>
            <a:r>
              <a:rPr lang="en-US" sz="2800" b="1" dirty="0">
                <a:latin typeface="Helvetica" pitchFamily="2" charset="0"/>
              </a:rPr>
              <a:t>Questionnaire &gt; Net Promoter Score</a:t>
            </a:r>
          </a:p>
        </p:txBody>
      </p:sp>
      <p:pic>
        <p:nvPicPr>
          <p:cNvPr id="10" name="Picture 9" descr="A group of circles with numbers&#10;&#10;Description automatically generated">
            <a:extLst>
              <a:ext uri="{FF2B5EF4-FFF2-40B4-BE49-F238E27FC236}">
                <a16:creationId xmlns:a16="http://schemas.microsoft.com/office/drawing/2014/main" id="{C71B13B4-1F27-8D66-5C17-FEDC709B9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80" y="1601791"/>
            <a:ext cx="4934122" cy="834680"/>
          </a:xfrm>
          <a:prstGeom prst="rect">
            <a:avLst/>
          </a:prstGeom>
          <a:effectLst>
            <a:glow rad="38100">
              <a:schemeClr val="bg1">
                <a:lumMod val="85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graph with green bars&#10;&#10;Description automatically generated">
            <a:extLst>
              <a:ext uri="{FF2B5EF4-FFF2-40B4-BE49-F238E27FC236}">
                <a16:creationId xmlns:a16="http://schemas.microsoft.com/office/drawing/2014/main" id="{0753A092-CD07-9F57-6AF7-1F5C56411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989" y="3273368"/>
            <a:ext cx="3249387" cy="33186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DA943C-FD58-D8CD-8599-1BFF59DF6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0559" y="2883121"/>
            <a:ext cx="564557" cy="3200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BF8A9A-239A-8624-188A-7D7F1E7F0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2576" y="5811025"/>
            <a:ext cx="190500" cy="127000"/>
          </a:xfrm>
          <a:prstGeom prst="rect">
            <a:avLst/>
          </a:prstGeom>
        </p:spPr>
      </p:pic>
      <p:pic>
        <p:nvPicPr>
          <p:cNvPr id="18" name="Picture 17" descr="A graph of a bar&#10;&#10;Description automatically generated">
            <a:extLst>
              <a:ext uri="{FF2B5EF4-FFF2-40B4-BE49-F238E27FC236}">
                <a16:creationId xmlns:a16="http://schemas.microsoft.com/office/drawing/2014/main" id="{12C46A4B-7F72-1675-D151-3146994DFD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2274" y="3004758"/>
            <a:ext cx="3264579" cy="352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7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B287F-D266-BB7E-12A5-8A548D923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D027B-D48A-90C9-16A6-E8907F6EE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Motivation</a:t>
            </a:r>
          </a:p>
          <a:p>
            <a:r>
              <a:rPr lang="en-US" dirty="0">
                <a:latin typeface="Helvetica" pitchFamily="2" charset="0"/>
              </a:rPr>
              <a:t>Study</a:t>
            </a:r>
          </a:p>
          <a:p>
            <a:r>
              <a:rPr lang="en-US" dirty="0">
                <a:latin typeface="Helvetica" pitchFamily="2" charset="0"/>
              </a:rPr>
              <a:t>Findings</a:t>
            </a:r>
          </a:p>
          <a:p>
            <a:r>
              <a:rPr lang="en-US" dirty="0">
                <a:latin typeface="Helvetica" pitchFamily="2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643808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F6B6-C85B-A1DE-CE2F-1B0FAB83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>
                <a:latin typeface="Helvetica" pitchFamily="2" charset="0"/>
              </a:rPr>
              <a:t>THE STUDY &gt; </a:t>
            </a:r>
            <a:r>
              <a:rPr lang="en-US" sz="2800" b="1" dirty="0">
                <a:latin typeface="Helvetica" pitchFamily="2" charset="0"/>
              </a:rPr>
              <a:t>Questionnaire &gt; Net Promoter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3C58F8-C104-4DFE-04C5-D4D4B6B0B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19746"/>
            <a:ext cx="6198139" cy="4373130"/>
          </a:xfrm>
          <a:prstGeom prst="rect">
            <a:avLst/>
          </a:prstGeom>
        </p:spPr>
      </p:pic>
      <p:pic>
        <p:nvPicPr>
          <p:cNvPr id="3" name="Picture 2" descr="A graph with green bars&#10;&#10;Description automatically generated">
            <a:extLst>
              <a:ext uri="{FF2B5EF4-FFF2-40B4-BE49-F238E27FC236}">
                <a16:creationId xmlns:a16="http://schemas.microsoft.com/office/drawing/2014/main" id="{F447E7CE-4B86-AFF0-2529-18B87971E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989" y="3273368"/>
            <a:ext cx="3249387" cy="3318687"/>
          </a:xfrm>
          <a:prstGeom prst="rect">
            <a:avLst/>
          </a:prstGeom>
        </p:spPr>
      </p:pic>
      <p:pic>
        <p:nvPicPr>
          <p:cNvPr id="5" name="Picture 4" descr="A group of circles with numbers&#10;&#10;Description automatically generated">
            <a:extLst>
              <a:ext uri="{FF2B5EF4-FFF2-40B4-BE49-F238E27FC236}">
                <a16:creationId xmlns:a16="http://schemas.microsoft.com/office/drawing/2014/main" id="{C457A7A3-0E87-606D-E1D0-26B46C34F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80" y="1601791"/>
            <a:ext cx="4934122" cy="834680"/>
          </a:xfrm>
          <a:prstGeom prst="rect">
            <a:avLst/>
          </a:prstGeom>
          <a:effectLst>
            <a:glow rad="38100">
              <a:schemeClr val="bg1">
                <a:lumMod val="85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8375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F6B6-C85B-A1DE-CE2F-1B0FAB83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>
                <a:latin typeface="Helvetica" pitchFamily="2" charset="0"/>
              </a:rPr>
              <a:t>THE STUDY &gt; </a:t>
            </a:r>
            <a:r>
              <a:rPr lang="en-US" sz="2800" b="1" dirty="0">
                <a:latin typeface="Helvetica" pitchFamily="2" charset="0"/>
              </a:rPr>
              <a:t>Questionnaire &gt; Overall Brand Equity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A31A3-6B52-4CFD-7822-53D76F83E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31" y="1569954"/>
            <a:ext cx="5926654" cy="1934564"/>
          </a:xfrm>
          <a:prstGeom prst="rect">
            <a:avLst/>
          </a:prstGeom>
          <a:effectLst>
            <a:glow rad="12700">
              <a:schemeClr val="bg1">
                <a:lumMod val="8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AAFE11-C6E0-5D1D-25A6-D94966F389F1}"/>
              </a:ext>
            </a:extLst>
          </p:cNvPr>
          <p:cNvSpPr txBox="1"/>
          <p:nvPr/>
        </p:nvSpPr>
        <p:spPr>
          <a:xfrm>
            <a:off x="163231" y="6311900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chemeClr val="bg1">
                    <a:lumMod val="75000"/>
                  </a:schemeClr>
                </a:solidFill>
                <a:effectLst/>
                <a:latin typeface="Helvetica" pitchFamily="2" charset="0"/>
              </a:rPr>
              <a:t>Yoo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  <a:effectLst/>
                <a:latin typeface="Helvetica" pitchFamily="2" charset="0"/>
              </a:rPr>
              <a:t>,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  <a:effectLst/>
                <a:latin typeface="Helvetica" pitchFamily="2" charset="0"/>
              </a:rPr>
              <a:t>Boonghee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a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  <a:effectLst/>
                <a:latin typeface="Helvetica" pitchFamily="2" charset="0"/>
              </a:rPr>
              <a:t>nd Naveen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  <a:effectLst/>
                <a:latin typeface="Helvetica" pitchFamily="2" charset="0"/>
              </a:rPr>
              <a:t>Donthu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  <a:effectLst/>
                <a:latin typeface="Helvetica" pitchFamily="2" charset="0"/>
              </a:rPr>
              <a:t>(2001),“Developing and Validating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  <a:effectLst/>
                <a:latin typeface="Helvetica" pitchFamily="2" charset="0"/>
              </a:rPr>
              <a:t>a Multidimensional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  <a:effectLst/>
                <a:latin typeface="Helvetica" pitchFamily="2" charset="0"/>
              </a:rPr>
              <a:t>Consumer‐Based Brand Equity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  <a:effectLst/>
                <a:latin typeface="Helvetica" pitchFamily="2" charset="0"/>
              </a:rPr>
              <a:t>Scale, Journal of Business Research, 52,1-.‐14.</a:t>
            </a:r>
          </a:p>
        </p:txBody>
      </p:sp>
      <p:pic>
        <p:nvPicPr>
          <p:cNvPr id="11" name="Picture 10" descr="A graph of a graph with green and yellow squares&#10;&#10;Description automatically generated with medium confidence">
            <a:extLst>
              <a:ext uri="{FF2B5EF4-FFF2-40B4-BE49-F238E27FC236}">
                <a16:creationId xmlns:a16="http://schemas.microsoft.com/office/drawing/2014/main" id="{699024B0-681D-EEBD-AAD6-788EF2171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349" y="3109165"/>
            <a:ext cx="5203429" cy="341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8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F6B6-C85B-A1DE-CE2F-1B0FAB83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>
                <a:latin typeface="Helvetica" pitchFamily="2" charset="0"/>
              </a:rPr>
              <a:t>THE STUDY &gt; </a:t>
            </a:r>
            <a:r>
              <a:rPr lang="en-US" sz="2800" b="1" dirty="0">
                <a:latin typeface="Helvetica" pitchFamily="2" charset="0"/>
              </a:rPr>
              <a:t>Questionnaire &gt; Lovers vs Haters</a:t>
            </a:r>
          </a:p>
        </p:txBody>
      </p:sp>
      <p:pic>
        <p:nvPicPr>
          <p:cNvPr id="5" name="Picture 4" descr="A screenshot of a test&#10;&#10;Description automatically generated">
            <a:extLst>
              <a:ext uri="{FF2B5EF4-FFF2-40B4-BE49-F238E27FC236}">
                <a16:creationId xmlns:a16="http://schemas.microsoft.com/office/drawing/2014/main" id="{3D4FCE04-380C-24A9-D21E-A3629DC93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28" y="1722493"/>
            <a:ext cx="5118614" cy="1044077"/>
          </a:xfrm>
          <a:prstGeom prst="rect">
            <a:avLst/>
          </a:prstGeom>
          <a:effectLst>
            <a:glow rad="12700">
              <a:schemeClr val="accent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comparison of a bar graph&#10;&#10;Description automatically generated">
            <a:extLst>
              <a:ext uri="{FF2B5EF4-FFF2-40B4-BE49-F238E27FC236}">
                <a16:creationId xmlns:a16="http://schemas.microsoft.com/office/drawing/2014/main" id="{91D785C0-8932-F85C-DAC6-1A416594F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949" y="2992583"/>
            <a:ext cx="9234024" cy="3701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CE85BD-0207-9FCF-913D-BC78A185B99A}"/>
              </a:ext>
            </a:extLst>
          </p:cNvPr>
          <p:cNvSpPr txBox="1"/>
          <p:nvPr/>
        </p:nvSpPr>
        <p:spPr>
          <a:xfrm>
            <a:off x="0" y="6277431"/>
            <a:ext cx="324663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u="none" strike="noStrike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Mackalski, Robert. </a:t>
            </a:r>
            <a:r>
              <a:rPr lang="en-US" sz="1100" b="0" i="1" u="none" strike="noStrike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The state and the union of brand measurement</a:t>
            </a:r>
            <a:r>
              <a:rPr lang="en-US" sz="1100" b="0" i="0" u="none" strike="noStrike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. Diss. McGill University, 2014.</a:t>
            </a:r>
            <a:endParaRPr lang="en-US" sz="1100" dirty="0">
              <a:solidFill>
                <a:schemeClr val="bg1">
                  <a:lumMod val="75000"/>
                </a:schemeClr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38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F6B6-C85B-A1DE-CE2F-1B0FAB83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>
                <a:latin typeface="Helvetica" pitchFamily="2" charset="0"/>
              </a:rPr>
              <a:t>THE STUDY &gt; </a:t>
            </a:r>
            <a:r>
              <a:rPr lang="en-US" sz="2800" b="1" dirty="0">
                <a:latin typeface="Helvetica" pitchFamily="2" charset="0"/>
              </a:rPr>
              <a:t>Questionnaire &gt; Interest</a:t>
            </a:r>
          </a:p>
        </p:txBody>
      </p:sp>
      <p:pic>
        <p:nvPicPr>
          <p:cNvPr id="17" name="Picture 16" descr="A graph with green bars&#10;&#10;Description automatically generated">
            <a:extLst>
              <a:ext uri="{FF2B5EF4-FFF2-40B4-BE49-F238E27FC236}">
                <a16:creationId xmlns:a16="http://schemas.microsoft.com/office/drawing/2014/main" id="{FBA2F2B0-0D77-D021-A53C-AA802839D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805" y="2708895"/>
            <a:ext cx="4215714" cy="4047481"/>
          </a:xfrm>
          <a:prstGeom prst="rect">
            <a:avLst/>
          </a:prstGeom>
        </p:spPr>
      </p:pic>
      <p:pic>
        <p:nvPicPr>
          <p:cNvPr id="21" name="Picture 20" descr="A graph with numbers and a bar&#10;&#10;Description automatically generated">
            <a:extLst>
              <a:ext uri="{FF2B5EF4-FFF2-40B4-BE49-F238E27FC236}">
                <a16:creationId xmlns:a16="http://schemas.microsoft.com/office/drawing/2014/main" id="{3D6E08D6-40DA-E5A6-729E-D304AA7F3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556" y="2549804"/>
            <a:ext cx="4116859" cy="4206572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5DCD960-42BC-2A78-1C43-D05A7808C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44" y="1523420"/>
            <a:ext cx="5324356" cy="89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34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F6B6-C85B-A1DE-CE2F-1B0FAB83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>
                <a:latin typeface="Helvetica" pitchFamily="2" charset="0"/>
              </a:rPr>
              <a:t>THE STUDY &gt; </a:t>
            </a:r>
            <a:r>
              <a:rPr lang="en-US" sz="2800" b="1" dirty="0">
                <a:latin typeface="Helvetica" pitchFamily="2" charset="0"/>
              </a:rPr>
              <a:t>Questionnaire &gt; </a:t>
            </a:r>
            <a:r>
              <a:rPr lang="en-US" sz="2800" b="1" dirty="0" err="1">
                <a:latin typeface="Helvetica" pitchFamily="2" charset="0"/>
              </a:rPr>
              <a:t>Nebraskaness</a:t>
            </a:r>
            <a:endParaRPr lang="en-US" sz="2800" b="1" dirty="0">
              <a:latin typeface="Helvetica" pitchFamily="2" charset="0"/>
            </a:endParaRPr>
          </a:p>
        </p:txBody>
      </p:sp>
      <p:pic>
        <p:nvPicPr>
          <p:cNvPr id="6" name="Picture 5" descr="A graph of a number of people&#10;&#10;Description automatically generated">
            <a:extLst>
              <a:ext uri="{FF2B5EF4-FFF2-40B4-BE49-F238E27FC236}">
                <a16:creationId xmlns:a16="http://schemas.microsoft.com/office/drawing/2014/main" id="{2098E1C9-AC4C-873C-6A20-BDFC6A385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351" y="3016252"/>
            <a:ext cx="6691658" cy="3549106"/>
          </a:xfrm>
          <a:prstGeom prst="rect">
            <a:avLst/>
          </a:prstGeom>
        </p:spPr>
      </p:pic>
      <p:pic>
        <p:nvPicPr>
          <p:cNvPr id="8" name="Picture 7" descr="A group of circles with numbers&#10;&#10;Description automatically generated">
            <a:extLst>
              <a:ext uri="{FF2B5EF4-FFF2-40B4-BE49-F238E27FC236}">
                <a16:creationId xmlns:a16="http://schemas.microsoft.com/office/drawing/2014/main" id="{6EF0A58C-F88B-C295-A202-2F8EAF2BE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759" y="1690688"/>
            <a:ext cx="4272465" cy="8596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FD258F-AE25-B3A2-5D94-3BAB645E9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724" y="4446998"/>
            <a:ext cx="406400" cy="1066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A9CCD2-2956-0356-B271-3CD1D272C9C5}"/>
              </a:ext>
            </a:extLst>
          </p:cNvPr>
          <p:cNvSpPr txBox="1"/>
          <p:nvPr/>
        </p:nvSpPr>
        <p:spPr>
          <a:xfrm>
            <a:off x="11353800" y="648866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N=133</a:t>
            </a:r>
          </a:p>
        </p:txBody>
      </p:sp>
    </p:spTree>
    <p:extLst>
      <p:ext uri="{BB962C8B-B14F-4D97-AF65-F5344CB8AC3E}">
        <p14:creationId xmlns:p14="http://schemas.microsoft.com/office/powerpoint/2010/main" val="1941570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2A263-19E7-5FC9-A618-F13C29061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7884" y="1878013"/>
            <a:ext cx="4705296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There is a moderate positive correlation how Nebraskan one feels and the love of </a:t>
            </a:r>
            <a:r>
              <a:rPr lang="en-US" dirty="0" err="1">
                <a:latin typeface="Helvetica" pitchFamily="2" charset="0"/>
              </a:rPr>
              <a:t>Runza</a:t>
            </a:r>
            <a:r>
              <a:rPr lang="en-US" dirty="0">
                <a:latin typeface="Helvetica" pitchFamily="2" charset="0"/>
              </a:rPr>
              <a:t>.                R</a:t>
            </a:r>
            <a:r>
              <a:rPr lang="en-US" baseline="30000" dirty="0">
                <a:latin typeface="Helvetica" pitchFamily="2" charset="0"/>
              </a:rPr>
              <a:t>2</a:t>
            </a:r>
            <a:r>
              <a:rPr lang="en-US" dirty="0">
                <a:latin typeface="Helvetica" pitchFamily="2" charset="0"/>
              </a:rPr>
              <a:t> = .57</a:t>
            </a:r>
          </a:p>
          <a:p>
            <a:pPr marL="0" indent="0">
              <a:buNone/>
            </a:pPr>
            <a:endParaRPr lang="en-US" dirty="0">
              <a:latin typeface="Helvetica" pitchFamily="2" charset="0"/>
            </a:endParaRPr>
          </a:p>
          <a:p>
            <a:pPr marL="457200" lvl="1" indent="0">
              <a:buNone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F37AF1-A215-308D-5DCF-3D4CDCE2D80A}"/>
              </a:ext>
            </a:extLst>
          </p:cNvPr>
          <p:cNvCxnSpPr>
            <a:cxnSpLocks/>
          </p:cNvCxnSpPr>
          <p:nvPr/>
        </p:nvCxnSpPr>
        <p:spPr>
          <a:xfrm>
            <a:off x="5900057" y="1825625"/>
            <a:ext cx="0" cy="4351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C8232B-2CB3-FA18-42EE-8075A3320300}"/>
              </a:ext>
            </a:extLst>
          </p:cNvPr>
          <p:cNvSpPr txBox="1">
            <a:spLocks/>
          </p:cNvSpPr>
          <p:nvPr/>
        </p:nvSpPr>
        <p:spPr>
          <a:xfrm>
            <a:off x="990600" y="1878013"/>
            <a:ext cx="487679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Helvetica" pitchFamily="2" charset="0"/>
              </a:rPr>
              <a:t>Nebraskans are more in love with </a:t>
            </a:r>
            <a:r>
              <a:rPr lang="en-US" dirty="0" err="1">
                <a:latin typeface="Helvetica" pitchFamily="2" charset="0"/>
              </a:rPr>
              <a:t>Runza</a:t>
            </a:r>
            <a:r>
              <a:rPr lang="en-US" dirty="0">
                <a:latin typeface="Helvetica" pitchFamily="2" charset="0"/>
              </a:rPr>
              <a:t> than non- Nebraskans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Helvetica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Helvetica" pitchFamily="2" charset="0"/>
              </a:rPr>
              <a:t>P= 0.0000000002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Helvetica" pitchFamily="2" charset="0"/>
            </a:endParaRPr>
          </a:p>
          <a:p>
            <a:pPr lvl="1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D00458-3C19-E4BA-3E7F-1483D826EA63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>
                <a:latin typeface="Helvetica" pitchFamily="2" charset="0"/>
              </a:rPr>
              <a:t>THE STUDY &gt; </a:t>
            </a:r>
            <a:r>
              <a:rPr lang="en-US" sz="2800" b="1" dirty="0">
                <a:latin typeface="Helvetica" pitchFamily="2" charset="0"/>
              </a:rPr>
              <a:t>Correlation &gt; </a:t>
            </a:r>
            <a:r>
              <a:rPr lang="en-US" sz="2800" b="1" dirty="0" err="1">
                <a:latin typeface="Helvetica" pitchFamily="2" charset="0"/>
              </a:rPr>
              <a:t>Nebraskaness</a:t>
            </a:r>
            <a:r>
              <a:rPr lang="en-US" sz="2800" b="1" dirty="0">
                <a:latin typeface="Helvetica" pitchFamily="2" charset="0"/>
              </a:rPr>
              <a:t> + love</a:t>
            </a:r>
          </a:p>
        </p:txBody>
      </p:sp>
      <p:pic>
        <p:nvPicPr>
          <p:cNvPr id="10" name="Picture 9" descr="A burrito with a heart and text&#10;&#10;Description automatically generated">
            <a:extLst>
              <a:ext uri="{FF2B5EF4-FFF2-40B4-BE49-F238E27FC236}">
                <a16:creationId xmlns:a16="http://schemas.microsoft.com/office/drawing/2014/main" id="{3513CA08-0C5F-9F0B-C493-7EC9DD28A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230" y="4377877"/>
            <a:ext cx="2395654" cy="241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5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2A263-19E7-5FC9-A618-F13C29061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05296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There is a strong positive correlation between awareness of </a:t>
            </a:r>
            <a:r>
              <a:rPr lang="en-US" dirty="0" err="1">
                <a:latin typeface="Helvetica" pitchFamily="2" charset="0"/>
              </a:rPr>
              <a:t>Runza</a:t>
            </a:r>
            <a:r>
              <a:rPr lang="en-US" dirty="0">
                <a:latin typeface="Helvetica" pitchFamily="2" charset="0"/>
              </a:rPr>
              <a:t> and the love of </a:t>
            </a:r>
            <a:r>
              <a:rPr lang="en-US" dirty="0" err="1">
                <a:latin typeface="Helvetica" pitchFamily="2" charset="0"/>
              </a:rPr>
              <a:t>Runza</a:t>
            </a:r>
            <a:r>
              <a:rPr lang="en-US" dirty="0">
                <a:latin typeface="Helvetica" pitchFamily="2" charset="0"/>
              </a:rPr>
              <a:t>.   </a:t>
            </a:r>
          </a:p>
          <a:p>
            <a:pPr marL="0" indent="0">
              <a:buNone/>
            </a:pPr>
            <a:endParaRPr lang="en-US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R</a:t>
            </a:r>
            <a:r>
              <a:rPr lang="en-US" baseline="30000" dirty="0">
                <a:latin typeface="Helvetica" pitchFamily="2" charset="0"/>
              </a:rPr>
              <a:t>2</a:t>
            </a:r>
            <a:r>
              <a:rPr lang="en-US" dirty="0">
                <a:latin typeface="Helvetica" pitchFamily="2" charset="0"/>
              </a:rPr>
              <a:t> = .76</a:t>
            </a:r>
          </a:p>
          <a:p>
            <a:pPr marL="0" indent="0">
              <a:buNone/>
            </a:pPr>
            <a:endParaRPr lang="en-US" dirty="0">
              <a:latin typeface="Helvetica" pitchFamily="2" charset="0"/>
            </a:endParaRPr>
          </a:p>
          <a:p>
            <a:pPr marL="457200" lvl="1" indent="0">
              <a:buNone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F37AF1-A215-308D-5DCF-3D4CDCE2D80A}"/>
              </a:ext>
            </a:extLst>
          </p:cNvPr>
          <p:cNvCxnSpPr>
            <a:cxnSpLocks/>
          </p:cNvCxnSpPr>
          <p:nvPr/>
        </p:nvCxnSpPr>
        <p:spPr>
          <a:xfrm>
            <a:off x="5900057" y="1825625"/>
            <a:ext cx="0" cy="4351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BBD00458-3C19-E4BA-3E7F-1483D826EA63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>
                <a:latin typeface="Helvetica" pitchFamily="2" charset="0"/>
              </a:rPr>
              <a:t>THE STUDY &gt; </a:t>
            </a:r>
            <a:r>
              <a:rPr lang="en-US" sz="2800" b="1" dirty="0">
                <a:latin typeface="Helvetica" pitchFamily="2" charset="0"/>
              </a:rPr>
              <a:t>Correlation &gt; knowledge + love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210E15-36B3-F8C6-2B36-947E55FD7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626" y="2221603"/>
            <a:ext cx="3343817" cy="241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497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F6B6-C85B-A1DE-CE2F-1B0FAB83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>
                <a:latin typeface="Helvetica" pitchFamily="2" charset="0"/>
              </a:rPr>
              <a:t>THE STUDY &gt; </a:t>
            </a:r>
            <a:r>
              <a:rPr lang="en-US" sz="2800" b="1" dirty="0">
                <a:latin typeface="Helvetica" pitchFamily="2" charset="0"/>
              </a:rPr>
              <a:t>Assignment</a:t>
            </a:r>
            <a:r>
              <a:rPr lang="en-US" sz="3800" b="1" dirty="0">
                <a:latin typeface="Helvetica" pitchFamily="2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9758C1-8DB6-3060-3FCD-62286E08F1CC}"/>
              </a:ext>
            </a:extLst>
          </p:cNvPr>
          <p:cNvSpPr txBox="1"/>
          <p:nvPr/>
        </p:nvSpPr>
        <p:spPr>
          <a:xfrm>
            <a:off x="6311379" y="2674484"/>
            <a:ext cx="57428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dirty="0">
              <a:latin typeface="Helvetica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Number of words per student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Helvetica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Number of annotations per student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Helvetica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Time engaging with the case </a:t>
            </a:r>
          </a:p>
          <a:p>
            <a:endParaRPr lang="en-US" dirty="0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DC242C22-1989-2B65-10D1-305B0BF0BB1C}"/>
              </a:ext>
            </a:extLst>
          </p:cNvPr>
          <p:cNvSpPr/>
          <p:nvPr/>
        </p:nvSpPr>
        <p:spPr>
          <a:xfrm>
            <a:off x="5888578" y="2747946"/>
            <a:ext cx="554182" cy="2438400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5B636EA-5BEF-7C3A-F041-E88545425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4485"/>
            <a:ext cx="6165669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77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F6B6-C85B-A1DE-CE2F-1B0FAB83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>
                <a:latin typeface="Helvetica" pitchFamily="2" charset="0"/>
              </a:rPr>
              <a:t>THE STUDY </a:t>
            </a:r>
            <a:r>
              <a:rPr lang="en-US" sz="3800" dirty="0">
                <a:latin typeface="Helvetica" pitchFamily="2" charset="0"/>
              </a:rPr>
              <a:t>&gt; </a:t>
            </a:r>
            <a:r>
              <a:rPr lang="en-US" sz="2800" b="1" dirty="0">
                <a:latin typeface="Helvetica" pitchFamily="2" charset="0"/>
              </a:rPr>
              <a:t>Augmented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0A154-2454-4814-3D82-9CEC31CCC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5491" y="1562470"/>
            <a:ext cx="8442660" cy="4930405"/>
          </a:xfrm>
        </p:spPr>
        <p:txBody>
          <a:bodyPr>
            <a:normAutofit/>
          </a:bodyPr>
          <a:lstStyle/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GPA</a:t>
            </a:r>
          </a:p>
          <a:p>
            <a:r>
              <a:rPr lang="en-US" dirty="0">
                <a:latin typeface="Helvetica" pitchFamily="2" charset="0"/>
              </a:rPr>
              <a:t>First Generation</a:t>
            </a:r>
          </a:p>
          <a:p>
            <a:r>
              <a:rPr lang="en-US" dirty="0">
                <a:latin typeface="Helvetica" pitchFamily="2" charset="0"/>
              </a:rPr>
              <a:t>Home state</a:t>
            </a:r>
          </a:p>
          <a:p>
            <a:r>
              <a:rPr lang="en-US" dirty="0">
                <a:latin typeface="Helvetica" pitchFamily="2" charset="0"/>
              </a:rPr>
              <a:t>Major</a:t>
            </a:r>
          </a:p>
          <a:p>
            <a:r>
              <a:rPr lang="en-US" dirty="0">
                <a:latin typeface="Helvetica" pitchFamily="2" charset="0"/>
              </a:rPr>
              <a:t>Minor</a:t>
            </a:r>
          </a:p>
          <a:p>
            <a:r>
              <a:rPr lang="en-US" dirty="0">
                <a:latin typeface="Helvetica" pitchFamily="2" charset="0"/>
              </a:rPr>
              <a:t>Ethnicity</a:t>
            </a:r>
          </a:p>
          <a:p>
            <a:r>
              <a:rPr lang="en-US" dirty="0">
                <a:latin typeface="Helvetica" pitchFamily="2" charset="0"/>
              </a:rPr>
              <a:t>Gender</a:t>
            </a:r>
          </a:p>
          <a:p>
            <a:pPr marL="0" indent="0">
              <a:buNone/>
            </a:pPr>
            <a:endParaRPr lang="en-US" dirty="0">
              <a:latin typeface="Helvetica" pitchFamily="2" charset="0"/>
            </a:endParaRPr>
          </a:p>
          <a:p>
            <a:pPr marL="0" indent="0">
              <a:buNone/>
            </a:pPr>
            <a:endParaRPr lang="en-US" dirty="0">
              <a:latin typeface="Helvetica" pitchFamily="2" charset="0"/>
            </a:endParaRPr>
          </a:p>
          <a:p>
            <a:pPr marL="0" indent="0">
              <a:buNone/>
            </a:pPr>
            <a:endParaRPr lang="en-US" dirty="0">
              <a:latin typeface="Helvetica" pitchFamily="2" charset="0"/>
            </a:endParaRPr>
          </a:p>
          <a:p>
            <a:pPr marL="0" indent="0">
              <a:buNone/>
            </a:pP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0404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CF118-FB4C-5C6B-31C4-837F76BEF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0428"/>
            <a:ext cx="10515600" cy="948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FINDINGS</a:t>
            </a:r>
          </a:p>
        </p:txBody>
      </p:sp>
    </p:spTree>
    <p:extLst>
      <p:ext uri="{BB962C8B-B14F-4D97-AF65-F5344CB8AC3E}">
        <p14:creationId xmlns:p14="http://schemas.microsoft.com/office/powerpoint/2010/main" val="474839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1AEFB-7441-92E3-CED2-6F5EDA0E9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 dirty="0">
                <a:latin typeface="Helvetica" pitchFamily="2" charset="0"/>
              </a:rPr>
              <a:t>Case Studies in the College of Business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26CAB74-5CE3-CB0B-854E-3DE32B8B8B2F}"/>
              </a:ext>
            </a:extLst>
          </p:cNvPr>
          <p:cNvSpPr txBox="1">
            <a:spLocks/>
          </p:cNvSpPr>
          <p:nvPr/>
        </p:nvSpPr>
        <p:spPr>
          <a:xfrm>
            <a:off x="3146502" y="4319081"/>
            <a:ext cx="5898995" cy="10808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latin typeface="Helvetica" pitchFamily="2" charset="0"/>
              </a:rPr>
              <a:t>If you were selecting a case study for your class, what would you look for? Why?</a:t>
            </a:r>
          </a:p>
        </p:txBody>
      </p:sp>
      <p:pic>
        <p:nvPicPr>
          <p:cNvPr id="9" name="Picture 8" descr="A grey question mark on a white background&#10;&#10;Description automatically generated">
            <a:extLst>
              <a:ext uri="{FF2B5EF4-FFF2-40B4-BE49-F238E27FC236}">
                <a16:creationId xmlns:a16="http://schemas.microsoft.com/office/drawing/2014/main" id="{8299FE90-3ADE-5AE2-6422-E97857F6D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599" y="2106803"/>
            <a:ext cx="1990802" cy="210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7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0BA2C-9B63-BD07-89C0-44A799EE7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17A8A-E5B1-3D23-C260-07ADF5FDDE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Helvetica" pitchFamily="2" charset="0"/>
              </a:rPr>
              <a:t>Students who studied the </a:t>
            </a:r>
            <a:r>
              <a:rPr lang="en-US" dirty="0" err="1">
                <a:latin typeface="Helvetica" pitchFamily="2" charset="0"/>
              </a:rPr>
              <a:t>Runza</a:t>
            </a:r>
            <a:r>
              <a:rPr lang="en-US" dirty="0">
                <a:latin typeface="Helvetica" pitchFamily="2" charset="0"/>
              </a:rPr>
              <a:t> case had higher  engagement.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Helvetica" pitchFamily="2" charset="0"/>
              </a:rPr>
              <a:t>The higher engagement is not evenly dispersed; some segments see the greater engagement lift. </a:t>
            </a:r>
          </a:p>
        </p:txBody>
      </p:sp>
    </p:spTree>
    <p:extLst>
      <p:ext uri="{BB962C8B-B14F-4D97-AF65-F5344CB8AC3E}">
        <p14:creationId xmlns:p14="http://schemas.microsoft.com/office/powerpoint/2010/main" val="396948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0BA2C-9B63-BD07-89C0-44A799EE7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17A8A-E5B1-3D23-C260-07ADF5FDDE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  <a:latin typeface="Helvetica" pitchFamily="2" charset="0"/>
              </a:rPr>
              <a:t>Students who studied the </a:t>
            </a:r>
            <a:r>
              <a:rPr lang="en-US" dirty="0" err="1">
                <a:solidFill>
                  <a:srgbClr val="00B050"/>
                </a:solidFill>
                <a:latin typeface="Helvetica" pitchFamily="2" charset="0"/>
              </a:rPr>
              <a:t>Runza</a:t>
            </a:r>
            <a:r>
              <a:rPr lang="en-US" dirty="0">
                <a:solidFill>
                  <a:srgbClr val="00B050"/>
                </a:solidFill>
                <a:latin typeface="Helvetica" pitchFamily="2" charset="0"/>
              </a:rPr>
              <a:t> case had higher engagement.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Helvetica" pitchFamily="2" charset="0"/>
              </a:rPr>
              <a:t>The higher engagement is not evenly dispersed; some segments see the greater engagement lift. </a:t>
            </a:r>
          </a:p>
        </p:txBody>
      </p:sp>
    </p:spTree>
    <p:extLst>
      <p:ext uri="{BB962C8B-B14F-4D97-AF65-F5344CB8AC3E}">
        <p14:creationId xmlns:p14="http://schemas.microsoft.com/office/powerpoint/2010/main" val="21995507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0BA2C-9B63-BD07-89C0-44A799EE7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FINDINGS &gt; overall class </a:t>
            </a:r>
          </a:p>
        </p:txBody>
      </p:sp>
      <p:pic>
        <p:nvPicPr>
          <p:cNvPr id="9" name="Picture 8" descr="A graph with a green and yellow box&#10;&#10;Description automatically generated">
            <a:extLst>
              <a:ext uri="{FF2B5EF4-FFF2-40B4-BE49-F238E27FC236}">
                <a16:creationId xmlns:a16="http://schemas.microsoft.com/office/drawing/2014/main" id="{9020C2B3-F3C3-E5C4-0F5B-CA317B5DC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26" y="1298575"/>
            <a:ext cx="4622800" cy="5194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89B9C0-4954-0B52-D02B-5389AD786C61}"/>
              </a:ext>
            </a:extLst>
          </p:cNvPr>
          <p:cNvSpPr txBox="1"/>
          <p:nvPr/>
        </p:nvSpPr>
        <p:spPr>
          <a:xfrm>
            <a:off x="6289588" y="2055510"/>
            <a:ext cx="476272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The same amount of engagement time was spent on both cases.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				(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p=.95)</a:t>
            </a:r>
          </a:p>
        </p:txBody>
      </p:sp>
    </p:spTree>
    <p:extLst>
      <p:ext uri="{BB962C8B-B14F-4D97-AF65-F5344CB8AC3E}">
        <p14:creationId xmlns:p14="http://schemas.microsoft.com/office/powerpoint/2010/main" val="38161375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0BA2C-9B63-BD07-89C0-44A799EE7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FINDINGS &gt; overall class </a:t>
            </a:r>
            <a:endParaRPr lang="en-US" dirty="0"/>
          </a:p>
        </p:txBody>
      </p:sp>
      <p:pic>
        <p:nvPicPr>
          <p:cNvPr id="4" name="Picture 3" descr="A graph with green and yellow squares&#10;&#10;Description automatically generated">
            <a:extLst>
              <a:ext uri="{FF2B5EF4-FFF2-40B4-BE49-F238E27FC236}">
                <a16:creationId xmlns:a16="http://schemas.microsoft.com/office/drawing/2014/main" id="{1553255F-BE3D-5642-CA54-D1FCB4E96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07" y="1235075"/>
            <a:ext cx="4813300" cy="5257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14B357-B497-C5FE-40AC-467E603391A2}"/>
              </a:ext>
            </a:extLst>
          </p:cNvPr>
          <p:cNvSpPr txBox="1"/>
          <p:nvPr/>
        </p:nvSpPr>
        <p:spPr>
          <a:xfrm>
            <a:off x="6289588" y="2055510"/>
            <a:ext cx="48133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Students wrote 38% more on the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Runza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case.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				(p=.027) </a:t>
            </a:r>
          </a:p>
        </p:txBody>
      </p:sp>
    </p:spTree>
    <p:extLst>
      <p:ext uri="{BB962C8B-B14F-4D97-AF65-F5344CB8AC3E}">
        <p14:creationId xmlns:p14="http://schemas.microsoft.com/office/powerpoint/2010/main" val="3463684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0BA2C-9B63-BD07-89C0-44A799EE7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FINDINGS &gt; overall class </a:t>
            </a:r>
          </a:p>
        </p:txBody>
      </p:sp>
      <p:pic>
        <p:nvPicPr>
          <p:cNvPr id="3" name="Picture 2" descr="A graph with green and yellow squares&#10;&#10;Description automatically generated">
            <a:extLst>
              <a:ext uri="{FF2B5EF4-FFF2-40B4-BE49-F238E27FC236}">
                <a16:creationId xmlns:a16="http://schemas.microsoft.com/office/drawing/2014/main" id="{BB62688B-4A33-5FA0-7F12-6DF14131D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96379"/>
            <a:ext cx="4512276" cy="5163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19C97F-3717-C4DE-B067-B61F5E184400}"/>
              </a:ext>
            </a:extLst>
          </p:cNvPr>
          <p:cNvSpPr txBox="1"/>
          <p:nvPr/>
        </p:nvSpPr>
        <p:spPr>
          <a:xfrm>
            <a:off x="6334257" y="1981938"/>
            <a:ext cx="506421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Students wrote 29% more per comment on the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Runza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case.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				(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p=.015)</a:t>
            </a:r>
          </a:p>
          <a:p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21714177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0BA2C-9B63-BD07-89C0-44A799EE7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17A8A-E5B1-3D23-C260-07ADF5FDDE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Helvetica" pitchFamily="2" charset="0"/>
              </a:rPr>
              <a:t>Students who had studied the </a:t>
            </a:r>
            <a:r>
              <a:rPr lang="en-US" dirty="0" err="1">
                <a:latin typeface="Helvetica" pitchFamily="2" charset="0"/>
              </a:rPr>
              <a:t>Runza</a:t>
            </a:r>
            <a:r>
              <a:rPr lang="en-US" dirty="0">
                <a:latin typeface="Helvetica" pitchFamily="2" charset="0"/>
              </a:rPr>
              <a:t> case had higher  engagement.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  <a:latin typeface="Helvetica" pitchFamily="2" charset="0"/>
              </a:rPr>
              <a:t>The higher engagement is not evenly dispersed; some segments see the greater engagement lift. </a:t>
            </a:r>
          </a:p>
        </p:txBody>
      </p:sp>
    </p:spTree>
    <p:extLst>
      <p:ext uri="{BB962C8B-B14F-4D97-AF65-F5344CB8AC3E}">
        <p14:creationId xmlns:p14="http://schemas.microsoft.com/office/powerpoint/2010/main" val="15220882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F6B6-C85B-A1DE-CE2F-1B0FAB83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>
                <a:latin typeface="Helvetica" pitchFamily="2" charset="0"/>
              </a:rPr>
              <a:t>FINDINGS &gt; </a:t>
            </a:r>
            <a:r>
              <a:rPr lang="en-US" sz="2800" b="1" dirty="0">
                <a:latin typeface="Helvetica" pitchFamily="2" charset="0"/>
              </a:rPr>
              <a:t>NPS impact on number of comments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F37AF1-A215-308D-5DCF-3D4CDCE2D80A}"/>
              </a:ext>
            </a:extLst>
          </p:cNvPr>
          <p:cNvCxnSpPr>
            <a:cxnSpLocks/>
          </p:cNvCxnSpPr>
          <p:nvPr/>
        </p:nvCxnSpPr>
        <p:spPr>
          <a:xfrm>
            <a:off x="5900057" y="1825625"/>
            <a:ext cx="0" cy="4351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C8232B-2CB3-FA18-42EE-8075A3320300}"/>
              </a:ext>
            </a:extLst>
          </p:cNvPr>
          <p:cNvSpPr txBox="1">
            <a:spLocks/>
          </p:cNvSpPr>
          <p:nvPr/>
        </p:nvSpPr>
        <p:spPr>
          <a:xfrm>
            <a:off x="6476999" y="1825625"/>
            <a:ext cx="5088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Helvetica" pitchFamily="2" charset="0"/>
              </a:rPr>
              <a:t>“Promoters” make more comments than “detractors”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Helvetica" pitchFamily="2" charset="0"/>
              </a:rPr>
              <a:t>				(p = 0.02)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“Promoters” make more comments than “Passives”	</a:t>
            </a:r>
          </a:p>
          <a:p>
            <a:pPr marL="0" indent="0">
              <a:buNone/>
            </a:pPr>
            <a:r>
              <a:rPr lang="en-US" sz="2800" dirty="0">
                <a:latin typeface="Helvetica" pitchFamily="2" charset="0"/>
              </a:rPr>
              <a:t>				</a:t>
            </a:r>
            <a:r>
              <a:rPr lang="en-US" sz="1600" dirty="0">
                <a:latin typeface="Helvetica" pitchFamily="2" charset="0"/>
              </a:rPr>
              <a:t>(p = 0.03)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Helvetica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Helvetica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Helvetica" pitchFamily="2" charset="0"/>
            </a:endParaRP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D35A3E-1D8A-CC92-93F5-C7BD4AFCD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39" y="1690688"/>
            <a:ext cx="4873335" cy="47065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7A44D1-C0E5-BB34-563D-FA51B037BA33}"/>
              </a:ext>
            </a:extLst>
          </p:cNvPr>
          <p:cNvSpPr txBox="1"/>
          <p:nvPr/>
        </p:nvSpPr>
        <p:spPr>
          <a:xfrm>
            <a:off x="1302538" y="6354375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N=20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B597F6-3722-8E7F-67DA-BBA8F95A57AC}"/>
              </a:ext>
            </a:extLst>
          </p:cNvPr>
          <p:cNvSpPr txBox="1"/>
          <p:nvPr/>
        </p:nvSpPr>
        <p:spPr>
          <a:xfrm>
            <a:off x="4375938" y="6354375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N=32</a:t>
            </a:r>
          </a:p>
        </p:txBody>
      </p:sp>
    </p:spTree>
    <p:extLst>
      <p:ext uri="{BB962C8B-B14F-4D97-AF65-F5344CB8AC3E}">
        <p14:creationId xmlns:p14="http://schemas.microsoft.com/office/powerpoint/2010/main" val="32383334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F6B6-C85B-A1DE-CE2F-1B0FAB83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>
                <a:latin typeface="Helvetica" pitchFamily="2" charset="0"/>
              </a:rPr>
              <a:t>FINDINGS &gt; </a:t>
            </a:r>
            <a:r>
              <a:rPr lang="en-US" sz="2800" dirty="0">
                <a:latin typeface="Helvetica" pitchFamily="2" charset="0"/>
              </a:rPr>
              <a:t>Major impact on word count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F37AF1-A215-308D-5DCF-3D4CDCE2D80A}"/>
              </a:ext>
            </a:extLst>
          </p:cNvPr>
          <p:cNvCxnSpPr>
            <a:cxnSpLocks/>
          </p:cNvCxnSpPr>
          <p:nvPr/>
        </p:nvCxnSpPr>
        <p:spPr>
          <a:xfrm>
            <a:off x="5900057" y="1825625"/>
            <a:ext cx="0" cy="4351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C8232B-2CB3-FA18-42EE-8075A3320300}"/>
              </a:ext>
            </a:extLst>
          </p:cNvPr>
          <p:cNvSpPr txBox="1">
            <a:spLocks/>
          </p:cNvSpPr>
          <p:nvPr/>
        </p:nvSpPr>
        <p:spPr>
          <a:xfrm>
            <a:off x="6477000" y="1825625"/>
            <a:ext cx="47052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Helvetica" pitchFamily="2" charset="0"/>
              </a:rPr>
              <a:t>Marketing majors wrote 37% more when studying </a:t>
            </a:r>
            <a:r>
              <a:rPr lang="en-US" dirty="0" err="1">
                <a:latin typeface="Helvetica" pitchFamily="2" charset="0"/>
              </a:rPr>
              <a:t>Runza</a:t>
            </a:r>
            <a:r>
              <a:rPr lang="en-US" dirty="0">
                <a:latin typeface="Helvetica" pitchFamily="2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Helvetica" pitchFamily="2" charset="0"/>
              </a:rPr>
              <a:t>			(p = 0.04)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Helvetica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Helvetica" pitchFamily="2" charset="0"/>
              </a:rPr>
              <a:t>Non-marketing majors wrote 38% more when studying </a:t>
            </a:r>
            <a:r>
              <a:rPr lang="en-US" dirty="0" err="1">
                <a:latin typeface="Helvetica" pitchFamily="2" charset="0"/>
              </a:rPr>
              <a:t>Runza</a:t>
            </a:r>
            <a:r>
              <a:rPr lang="en-US" dirty="0">
                <a:latin typeface="Helvetica" pitchFamily="2" charset="0"/>
              </a:rPr>
              <a:t>. 		</a:t>
            </a:r>
            <a:r>
              <a:rPr lang="en-US" sz="1600" dirty="0">
                <a:latin typeface="Helvetica" pitchFamily="2" charset="0"/>
              </a:rPr>
              <a:t>(p = 0.035)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Helvetica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Helvetica" pitchFamily="2" charset="0"/>
            </a:endParaRPr>
          </a:p>
          <a:p>
            <a:pPr lvl="1"/>
            <a:endParaRPr lang="en-US" dirty="0"/>
          </a:p>
        </p:txBody>
      </p:sp>
      <p:pic>
        <p:nvPicPr>
          <p:cNvPr id="4" name="Picture 3" descr="A graph with a green and yellow box&#10;&#10;Description automatically generated">
            <a:extLst>
              <a:ext uri="{FF2B5EF4-FFF2-40B4-BE49-F238E27FC236}">
                <a16:creationId xmlns:a16="http://schemas.microsoft.com/office/drawing/2014/main" id="{0A6E3E42-4BFE-A267-522E-D7BB37B1E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704" y="1658031"/>
            <a:ext cx="3964850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43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F6B6-C85B-A1DE-CE2F-1B0FAB83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>
                <a:latin typeface="Helvetica" pitchFamily="2" charset="0"/>
              </a:rPr>
              <a:t>FINDINGS &gt; </a:t>
            </a:r>
            <a:r>
              <a:rPr lang="en-US" sz="2800" b="1" dirty="0">
                <a:latin typeface="Helvetica" pitchFamily="2" charset="0"/>
              </a:rPr>
              <a:t>GPA impact on word count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F37AF1-A215-308D-5DCF-3D4CDCE2D80A}"/>
              </a:ext>
            </a:extLst>
          </p:cNvPr>
          <p:cNvCxnSpPr>
            <a:cxnSpLocks/>
          </p:cNvCxnSpPr>
          <p:nvPr/>
        </p:nvCxnSpPr>
        <p:spPr>
          <a:xfrm>
            <a:off x="5900057" y="1825625"/>
            <a:ext cx="0" cy="4351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C8232B-2CB3-FA18-42EE-8075A3320300}"/>
              </a:ext>
            </a:extLst>
          </p:cNvPr>
          <p:cNvSpPr txBox="1">
            <a:spLocks/>
          </p:cNvSpPr>
          <p:nvPr/>
        </p:nvSpPr>
        <p:spPr>
          <a:xfrm>
            <a:off x="6476999" y="1825625"/>
            <a:ext cx="5088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Helvetica" pitchFamily="2" charset="0"/>
              </a:rPr>
              <a:t>The biggest impact was seen with students in the 3.0-3.49 GPA range.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Helvetica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Helvetica" pitchFamily="2" charset="0"/>
              </a:rPr>
              <a:t>These “B” students wrote 50% more when studying </a:t>
            </a:r>
            <a:r>
              <a:rPr lang="en-US" dirty="0" err="1">
                <a:latin typeface="Helvetica" pitchFamily="2" charset="0"/>
              </a:rPr>
              <a:t>Runza</a:t>
            </a:r>
            <a:r>
              <a:rPr lang="en-US" dirty="0">
                <a:latin typeface="Helvetica" pitchFamily="2" charset="0"/>
              </a:rPr>
              <a:t>.					</a:t>
            </a:r>
            <a:r>
              <a:rPr lang="en-US" sz="1600" dirty="0">
                <a:latin typeface="Helvetica" pitchFamily="2" charset="0"/>
              </a:rPr>
              <a:t>(p = 0.05)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Helvetica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Helvetica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Helvetica" pitchFamily="2" charset="0"/>
            </a:endParaRPr>
          </a:p>
          <a:p>
            <a:pPr lvl="1"/>
            <a:endParaRPr lang="en-US" dirty="0"/>
          </a:p>
        </p:txBody>
      </p:sp>
      <p:pic>
        <p:nvPicPr>
          <p:cNvPr id="4" name="Picture 3" descr="A graph with a green and yellow box&#10;&#10;Description automatically generated">
            <a:extLst>
              <a:ext uri="{FF2B5EF4-FFF2-40B4-BE49-F238E27FC236}">
                <a16:creationId xmlns:a16="http://schemas.microsoft.com/office/drawing/2014/main" id="{7E2E8B69-E865-8616-136A-3848E918E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704" y="1902314"/>
            <a:ext cx="4237210" cy="471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171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F6B6-C85B-A1DE-CE2F-1B0FAB83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>
                <a:latin typeface="Helvetica" pitchFamily="2" charset="0"/>
              </a:rPr>
              <a:t>FINDINGS &gt; </a:t>
            </a:r>
            <a:r>
              <a:rPr lang="en-US" sz="2800" b="1" dirty="0">
                <a:latin typeface="Helvetica" pitchFamily="2" charset="0"/>
              </a:rPr>
              <a:t>GPA number of comments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F37AF1-A215-308D-5DCF-3D4CDCE2D80A}"/>
              </a:ext>
            </a:extLst>
          </p:cNvPr>
          <p:cNvCxnSpPr>
            <a:cxnSpLocks/>
          </p:cNvCxnSpPr>
          <p:nvPr/>
        </p:nvCxnSpPr>
        <p:spPr>
          <a:xfrm>
            <a:off x="5900057" y="1825625"/>
            <a:ext cx="0" cy="4351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C8232B-2CB3-FA18-42EE-8075A3320300}"/>
              </a:ext>
            </a:extLst>
          </p:cNvPr>
          <p:cNvSpPr txBox="1">
            <a:spLocks/>
          </p:cNvSpPr>
          <p:nvPr/>
        </p:nvSpPr>
        <p:spPr>
          <a:xfrm>
            <a:off x="6476999" y="1825625"/>
            <a:ext cx="5323691" cy="2227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Helvetica" pitchFamily="2" charset="0"/>
              </a:rPr>
              <a:t>The number of comments doubled on the </a:t>
            </a:r>
            <a:r>
              <a:rPr lang="en-US" dirty="0" err="1">
                <a:latin typeface="Helvetica" pitchFamily="2" charset="0"/>
              </a:rPr>
              <a:t>Runza</a:t>
            </a:r>
            <a:r>
              <a:rPr lang="en-US" dirty="0">
                <a:latin typeface="Helvetica" pitchFamily="2" charset="0"/>
              </a:rPr>
              <a:t> case for the B students.	</a:t>
            </a:r>
            <a:r>
              <a:rPr lang="en-US" sz="1600" dirty="0">
                <a:latin typeface="Helvetica" pitchFamily="2" charset="0"/>
              </a:rPr>
              <a:t>		</a:t>
            </a:r>
            <a:endParaRPr lang="en-US" dirty="0">
              <a:latin typeface="Helvetica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Helvetica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Helvetica" pitchFamily="2" charset="0"/>
            </a:endParaRPr>
          </a:p>
          <a:p>
            <a:pPr lvl="1"/>
            <a:endParaRPr lang="en-US" dirty="0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07216BBE-8F53-949F-C48F-9B2FB085C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42" y="2616458"/>
            <a:ext cx="5367765" cy="195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18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CF118-FB4C-5C6B-31C4-837F76BEF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0428"/>
            <a:ext cx="10515600" cy="948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10758555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F6B6-C85B-A1DE-CE2F-1B0FAB83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>
                <a:latin typeface="Helvetica" pitchFamily="2" charset="0"/>
              </a:rPr>
              <a:t>FINDINGS &gt; </a:t>
            </a:r>
            <a:r>
              <a:rPr lang="en-US" sz="2800" b="1" dirty="0">
                <a:latin typeface="Helvetica" pitchFamily="2" charset="0"/>
              </a:rPr>
              <a:t>Ethnicity impact on number of comments</a:t>
            </a:r>
            <a:endParaRPr lang="en-US" sz="2400" b="1" dirty="0">
              <a:latin typeface="Helvetica" pitchFamily="2" charset="0"/>
            </a:endParaRPr>
          </a:p>
        </p:txBody>
      </p:sp>
      <p:pic>
        <p:nvPicPr>
          <p:cNvPr id="12" name="Picture 11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33FF3894-8519-F00F-F5F2-0261836DA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272" y="1784186"/>
            <a:ext cx="1271231" cy="508000"/>
          </a:xfrm>
          <a:prstGeom prst="rect">
            <a:avLst/>
          </a:prstGeom>
        </p:spPr>
      </p:pic>
      <p:pic>
        <p:nvPicPr>
          <p:cNvPr id="17" name="Picture 16" descr="A graph of a group of individuals&#10;&#10;Description automatically generated with medium confidence">
            <a:extLst>
              <a:ext uri="{FF2B5EF4-FFF2-40B4-BE49-F238E27FC236}">
                <a16:creationId xmlns:a16="http://schemas.microsoft.com/office/drawing/2014/main" id="{0FAD7550-56A0-3A33-B445-A315DABE9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536" y="1768475"/>
            <a:ext cx="47371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754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F6B6-C85B-A1DE-CE2F-1B0FAB83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>
                <a:latin typeface="Helvetica" pitchFamily="2" charset="0"/>
              </a:rPr>
              <a:t>FINDINGS &gt; </a:t>
            </a:r>
            <a:r>
              <a:rPr lang="en-US" sz="2800" b="1" dirty="0">
                <a:latin typeface="Helvetica" pitchFamily="2" charset="0"/>
              </a:rPr>
              <a:t>First Generation impact on word count</a:t>
            </a:r>
            <a:endParaRPr lang="en-US" sz="2400" b="1" dirty="0">
              <a:latin typeface="Helvetica" pitchFamily="2" charset="0"/>
            </a:endParaRPr>
          </a:p>
        </p:txBody>
      </p:sp>
      <p:pic>
        <p:nvPicPr>
          <p:cNvPr id="4" name="Picture 3" descr="A group of green and yellow squares&#10;&#10;Description automatically generated">
            <a:extLst>
              <a:ext uri="{FF2B5EF4-FFF2-40B4-BE49-F238E27FC236}">
                <a16:creationId xmlns:a16="http://schemas.microsoft.com/office/drawing/2014/main" id="{C6286682-D046-AA33-6110-77EB015B6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762" y="1776810"/>
            <a:ext cx="7772400" cy="471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545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F6B6-C85B-A1DE-CE2F-1B0FAB83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>
                <a:latin typeface="Helvetica" pitchFamily="2" charset="0"/>
              </a:rPr>
              <a:t>FINDINGS &gt; </a:t>
            </a:r>
            <a:r>
              <a:rPr lang="en-US" sz="2800" b="1" dirty="0">
                <a:latin typeface="Helvetica" pitchFamily="2" charset="0"/>
              </a:rPr>
              <a:t>Gender impact on word count</a:t>
            </a:r>
            <a:endParaRPr lang="en-US" sz="2400" b="1" dirty="0">
              <a:latin typeface="Helvetica" pitchFamily="2" charset="0"/>
            </a:endParaRPr>
          </a:p>
        </p:txBody>
      </p:sp>
      <p:pic>
        <p:nvPicPr>
          <p:cNvPr id="5" name="Picture 4" descr="A group of colored squares with black lines&#10;&#10;Description automatically generated">
            <a:extLst>
              <a:ext uri="{FF2B5EF4-FFF2-40B4-BE49-F238E27FC236}">
                <a16:creationId xmlns:a16="http://schemas.microsoft.com/office/drawing/2014/main" id="{2208E71D-F0B4-1037-A945-1C7E0E7C9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102" y="1690688"/>
            <a:ext cx="8543559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048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CF118-FB4C-5C6B-31C4-837F76BEF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0428"/>
            <a:ext cx="10515600" cy="948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1634275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F6B6-C85B-A1DE-CE2F-1B0FAB83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STUDY SUGGESTS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2A263-19E7-5FC9-A618-F13C29061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Our students will benefit from more case studies about high-equity Nebraska-based companies.</a:t>
            </a:r>
          </a:p>
          <a:p>
            <a:endParaRPr lang="en-US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More study is needed.</a:t>
            </a:r>
          </a:p>
          <a:p>
            <a:endParaRPr lang="en-US" dirty="0">
              <a:latin typeface="Helvetica" pitchFamily="2" charset="0"/>
            </a:endParaRPr>
          </a:p>
          <a:p>
            <a:pPr lvl="1"/>
            <a:r>
              <a:rPr lang="en-US" dirty="0">
                <a:latin typeface="Helvetica" pitchFamily="2" charset="0"/>
              </a:rPr>
              <a:t>Larger sample size</a:t>
            </a:r>
          </a:p>
          <a:p>
            <a:pPr lvl="1"/>
            <a:r>
              <a:rPr lang="en-US" dirty="0">
                <a:latin typeface="Helvetica" pitchFamily="2" charset="0"/>
              </a:rPr>
              <a:t>Tease out the impact of awareness, localness</a:t>
            </a:r>
          </a:p>
          <a:p>
            <a:pPr lvl="1"/>
            <a:r>
              <a:rPr lang="en-US" dirty="0">
                <a:latin typeface="Helvetica" pitchFamily="2" charset="0"/>
              </a:rPr>
              <a:t>Strategies to further engagement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2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CF118-FB4C-5C6B-31C4-837F76BEF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0428"/>
            <a:ext cx="10515600" cy="948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951635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a bar chart&#10;&#10;Description automatically generated with medium confidence">
            <a:extLst>
              <a:ext uri="{FF2B5EF4-FFF2-40B4-BE49-F238E27FC236}">
                <a16:creationId xmlns:a16="http://schemas.microsoft.com/office/drawing/2014/main" id="{140617DF-9812-14DA-5280-524D5944E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1231900"/>
            <a:ext cx="75946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61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F6B6-C85B-A1DE-CE2F-1B0FAB83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Helvetica" pitchFamily="2" charset="0"/>
              </a:rPr>
              <a:t>MOTIVATION</a:t>
            </a:r>
          </a:p>
        </p:txBody>
      </p:sp>
      <p:pic>
        <p:nvPicPr>
          <p:cNvPr id="3" name="Content Placeholder 11">
            <a:extLst>
              <a:ext uri="{FF2B5EF4-FFF2-40B4-BE49-F238E27FC236}">
                <a16:creationId xmlns:a16="http://schemas.microsoft.com/office/drawing/2014/main" id="{27741B9C-242B-A819-F75E-04C663B22A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83014"/>
            <a:ext cx="12224275" cy="4461861"/>
          </a:xfrm>
          <a:prstGeom prst="rect">
            <a:avLst/>
          </a:prstGeom>
        </p:spPr>
      </p:pic>
      <p:pic>
        <p:nvPicPr>
          <p:cNvPr id="6" name="Picture 5" descr="A screenshot of a document&#10;&#10;Description automatically generated">
            <a:extLst>
              <a:ext uri="{FF2B5EF4-FFF2-40B4-BE49-F238E27FC236}">
                <a16:creationId xmlns:a16="http://schemas.microsoft.com/office/drawing/2014/main" id="{53EE7A19-6BED-9892-6305-15D8BC5F0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81" y="2711052"/>
            <a:ext cx="3765832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2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F6B6-C85B-A1DE-CE2F-1B0FAB83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Helvetica" pitchFamily="2" charset="0"/>
              </a:rPr>
              <a:t>MOTIVATION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42740ED-4F4D-9E31-8A78-B9DC41A12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695" y="1548423"/>
            <a:ext cx="2352266" cy="29838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D25640-9D95-BD57-1124-E762D886B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720" y="1533367"/>
            <a:ext cx="2306596" cy="2950129"/>
          </a:xfrm>
          <a:prstGeom prst="rect">
            <a:avLst/>
          </a:prstGeom>
        </p:spPr>
      </p:pic>
      <p:pic>
        <p:nvPicPr>
          <p:cNvPr id="31" name="Picture 30" descr="A paper with text on it&#10;&#10;Description automatically generated">
            <a:extLst>
              <a:ext uri="{FF2B5EF4-FFF2-40B4-BE49-F238E27FC236}">
                <a16:creationId xmlns:a16="http://schemas.microsoft.com/office/drawing/2014/main" id="{2CFE4751-17EB-E6EE-8911-60876B325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89" y="1565306"/>
            <a:ext cx="2429671" cy="2933702"/>
          </a:xfrm>
          <a:prstGeom prst="rect">
            <a:avLst/>
          </a:prstGeom>
        </p:spPr>
      </p:pic>
      <p:pic>
        <p:nvPicPr>
          <p:cNvPr id="7" name="Picture 6" descr="A paper with text on it&#10;&#10;Description automatically generated">
            <a:extLst>
              <a:ext uri="{FF2B5EF4-FFF2-40B4-BE49-F238E27FC236}">
                <a16:creationId xmlns:a16="http://schemas.microsoft.com/office/drawing/2014/main" id="{ABC04AD7-F5F7-25A2-711D-7047AB77E2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402" y="3281486"/>
            <a:ext cx="2622716" cy="3335767"/>
          </a:xfrm>
          <a:prstGeom prst="rect">
            <a:avLst/>
          </a:prstGeom>
        </p:spPr>
      </p:pic>
      <p:pic>
        <p:nvPicPr>
          <p:cNvPr id="4" name="Picture 3" descr="A close-up of a document&#10;&#10;Description automatically generated">
            <a:extLst>
              <a:ext uri="{FF2B5EF4-FFF2-40B4-BE49-F238E27FC236}">
                <a16:creationId xmlns:a16="http://schemas.microsoft.com/office/drawing/2014/main" id="{5AFD81B4-31DA-953A-A66C-65662BEF9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4179" y="3260506"/>
            <a:ext cx="2622716" cy="3356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DE0564-DDEC-3F8C-8E7F-26A6F70389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1371" y="3281486"/>
            <a:ext cx="2427495" cy="314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37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33E72FA3-BD00-444A-AD9B-E6C3D069C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80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DEF6B6-C85B-A1DE-CE2F-1B0FAB838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10515600" cy="11105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Helvetica" pitchFamily="2" charset="0"/>
              </a:rPr>
              <a:t>MOTIVATION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DDAE691-CD73-9C26-C4E0-E13FCDE70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224" y="2116678"/>
            <a:ext cx="5156627" cy="3029519"/>
          </a:xfrm>
          <a:prstGeom prst="rect">
            <a:avLst/>
          </a:prstGeom>
        </p:spPr>
      </p:pic>
      <p:pic>
        <p:nvPicPr>
          <p:cNvPr id="5" name="Picture 4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0D5E9CF1-8C0A-2048-B166-94AC5D279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0141" y="3429000"/>
            <a:ext cx="5807503" cy="19037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F38D4F-3598-8EC5-B44E-B5B34446B5A5}"/>
              </a:ext>
            </a:extLst>
          </p:cNvPr>
          <p:cNvSpPr txBox="1"/>
          <p:nvPr/>
        </p:nvSpPr>
        <p:spPr>
          <a:xfrm>
            <a:off x="4810347" y="2795849"/>
            <a:ext cx="148470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dirty="0">
                <a:solidFill>
                  <a:srgbClr val="C0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70813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F6B6-C85B-A1DE-CE2F-1B0FAB838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10515600" cy="11105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Helvetica" pitchFamily="2" charset="0"/>
              </a:rPr>
              <a:t>MOTIVATION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DDAE691-CD73-9C26-C4E0-E13FCDE70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224" y="2116678"/>
            <a:ext cx="5156627" cy="302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52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F6B6-C85B-A1DE-CE2F-1B0FAB83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Helvetica" pitchFamily="2" charset="0"/>
              </a:rPr>
              <a:t>MOTIVATION</a:t>
            </a:r>
          </a:p>
        </p:txBody>
      </p:sp>
      <p:pic>
        <p:nvPicPr>
          <p:cNvPr id="4" name="Picture 3" descr="A person in red shirt sitting at a table with people in the background&#10;&#10;Description automatically generated">
            <a:extLst>
              <a:ext uri="{FF2B5EF4-FFF2-40B4-BE49-F238E27FC236}">
                <a16:creationId xmlns:a16="http://schemas.microsoft.com/office/drawing/2014/main" id="{0C0B8B97-94C4-7A9E-F7AD-970C099DD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40" r="-122" b="16061"/>
          <a:stretch/>
        </p:blipFill>
        <p:spPr>
          <a:xfrm>
            <a:off x="381515" y="1542391"/>
            <a:ext cx="7450549" cy="3773214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2CA463A-05E8-2FCE-6D8E-BD73A2259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571" y="5624146"/>
            <a:ext cx="3723914" cy="667656"/>
          </a:xfrm>
          <a:prstGeom prst="rect">
            <a:avLst/>
          </a:prstGeom>
        </p:spPr>
      </p:pic>
      <p:pic>
        <p:nvPicPr>
          <p:cNvPr id="12" name="Picture 11" descr="A yellow and green logo&#10;&#10;Description automatically generated">
            <a:extLst>
              <a:ext uri="{FF2B5EF4-FFF2-40B4-BE49-F238E27FC236}">
                <a16:creationId xmlns:a16="http://schemas.microsoft.com/office/drawing/2014/main" id="{6C17BB9D-9B6D-8E74-9B14-0637A932B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402" y="5374584"/>
            <a:ext cx="2052145" cy="1260956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DB0D4D0-307A-0C15-ECA2-2B89CA87AD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515" y="5757961"/>
            <a:ext cx="2830864" cy="667656"/>
          </a:xfrm>
          <a:prstGeom prst="rect">
            <a:avLst/>
          </a:prstGeom>
        </p:spPr>
      </p:pic>
      <p:pic>
        <p:nvPicPr>
          <p:cNvPr id="8" name="Picture 7" descr="A person in a black shirt&#10;&#10;Description automatically generated">
            <a:extLst>
              <a:ext uri="{FF2B5EF4-FFF2-40B4-BE49-F238E27FC236}">
                <a16:creationId xmlns:a16="http://schemas.microsoft.com/office/drawing/2014/main" id="{9F6440C1-E2F7-1965-A730-C5A08D39BC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310" r="15344"/>
          <a:stretch/>
        </p:blipFill>
        <p:spPr>
          <a:xfrm>
            <a:off x="8654203" y="2145479"/>
            <a:ext cx="2699597" cy="25670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0370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9787E829E4374BA7B26B4280858A51" ma:contentTypeVersion="19" ma:contentTypeDescription="Create a new document." ma:contentTypeScope="" ma:versionID="300ecfe597918ec65dbd37ba3f7b4a64">
  <xsd:schema xmlns:xsd="http://www.w3.org/2001/XMLSchema" xmlns:xs="http://www.w3.org/2001/XMLSchema" xmlns:p="http://schemas.microsoft.com/office/2006/metadata/properties" xmlns:ns2="6435ee22-f37a-485c-8658-e63214bf8f5e" xmlns:ns3="4252e40f-45eb-4682-b284-1d6ea2dbbe6b" targetNamespace="http://schemas.microsoft.com/office/2006/metadata/properties" ma:root="true" ma:fieldsID="0084ae11c6d555f13aa1bbc9c5a1515d" ns2:_="" ns3:_="">
    <xsd:import namespace="6435ee22-f37a-485c-8658-e63214bf8f5e"/>
    <xsd:import namespace="4252e40f-45eb-4682-b284-1d6ea2dbbe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35ee22-f37a-485c-8658-e63214bf8f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b9e8d040-3cf8-41ce-a03b-17301c6837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52e40f-45eb-4682-b284-1d6ea2dbbe6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d40ca32-b517-474f-92c4-7a5a65bdb0aa}" ma:internalName="TaxCatchAll" ma:showField="CatchAllData" ma:web="4252e40f-45eb-4682-b284-1d6ea2dbbe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252e40f-45eb-4682-b284-1d6ea2dbbe6b" xsi:nil="true"/>
    <lcf76f155ced4ddcb4097134ff3c332f xmlns="6435ee22-f37a-485c-8658-e63214bf8f5e">
      <Terms xmlns="http://schemas.microsoft.com/office/infopath/2007/PartnerControls"/>
    </lcf76f155ced4ddcb4097134ff3c332f>
    <SharedWithUsers xmlns="4252e40f-45eb-4682-b284-1d6ea2dbbe6b">
      <UserInfo>
        <DisplayName>Robert Mackalski</DisplayName>
        <AccountId>665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1DF6F0-AD06-418B-B4AA-CE8A6C9FE526}">
  <ds:schemaRefs>
    <ds:schemaRef ds:uri="4252e40f-45eb-4682-b284-1d6ea2dbbe6b"/>
    <ds:schemaRef ds:uri="6435ee22-f37a-485c-8658-e63214bf8f5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F06F558-BC83-483F-8B1B-A048045171AC}">
  <ds:schemaRefs>
    <ds:schemaRef ds:uri="4252e40f-45eb-4682-b284-1d6ea2dbbe6b"/>
    <ds:schemaRef ds:uri="6435ee22-f37a-485c-8658-e63214bf8f5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49EE1B7-B7AC-40EE-83B4-23B0EB7C08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2107</TotalTime>
  <Words>1256</Words>
  <Application>Microsoft Macintosh PowerPoint</Application>
  <PresentationFormat>Widescreen</PresentationFormat>
  <Paragraphs>210</Paragraphs>
  <Slides>46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Helvetica</vt:lpstr>
      <vt:lpstr>Office Theme</vt:lpstr>
      <vt:lpstr> Engaging students  with case studies</vt:lpstr>
      <vt:lpstr>Agenda</vt:lpstr>
      <vt:lpstr>Case Studies in the College of Business</vt:lpstr>
      <vt:lpstr>PowerPoint Presentation</vt:lpstr>
      <vt:lpstr>MOTIVATION</vt:lpstr>
      <vt:lpstr>MOTIVATION</vt:lpstr>
      <vt:lpstr>MOTIVATION</vt:lpstr>
      <vt:lpstr>MOTIVATION</vt:lpstr>
      <vt:lpstr>MOTIVATION</vt:lpstr>
      <vt:lpstr>RESEARCH QUESTION</vt:lpstr>
      <vt:lpstr>RESEARCH QUESTION</vt:lpstr>
      <vt:lpstr>RESEARCH QUESTION</vt:lpstr>
      <vt:lpstr>PowerPoint Presentation</vt:lpstr>
      <vt:lpstr>THE STUDY</vt:lpstr>
      <vt:lpstr>THE STUDY</vt:lpstr>
      <vt:lpstr>THE STUDY</vt:lpstr>
      <vt:lpstr>THE STUDY &gt; Questionnaire</vt:lpstr>
      <vt:lpstr>THE STUDY &gt; Questionnaire &gt; Brand Knowledge</vt:lpstr>
      <vt:lpstr>THE STUDY &gt; Questionnaire &gt; Net Promoter Score</vt:lpstr>
      <vt:lpstr>THE STUDY &gt; Questionnaire &gt; Net Promoter</vt:lpstr>
      <vt:lpstr>THE STUDY &gt; Questionnaire &gt; Overall Brand Equity</vt:lpstr>
      <vt:lpstr>THE STUDY &gt; Questionnaire &gt; Lovers vs Haters</vt:lpstr>
      <vt:lpstr>THE STUDY &gt; Questionnaire &gt; Interest</vt:lpstr>
      <vt:lpstr>THE STUDY &gt; Questionnaire &gt; Nebraskaness</vt:lpstr>
      <vt:lpstr>PowerPoint Presentation</vt:lpstr>
      <vt:lpstr>PowerPoint Presentation</vt:lpstr>
      <vt:lpstr>THE STUDY &gt; Assignment </vt:lpstr>
      <vt:lpstr>THE STUDY &gt; Augmented Data</vt:lpstr>
      <vt:lpstr>PowerPoint Presentation</vt:lpstr>
      <vt:lpstr>FINDINGS</vt:lpstr>
      <vt:lpstr>FINDINGS</vt:lpstr>
      <vt:lpstr>FINDINGS &gt; overall class </vt:lpstr>
      <vt:lpstr>FINDINGS &gt; overall class </vt:lpstr>
      <vt:lpstr>FINDINGS &gt; overall class </vt:lpstr>
      <vt:lpstr>FINDINGS</vt:lpstr>
      <vt:lpstr>FINDINGS &gt; NPS impact on number of comments</vt:lpstr>
      <vt:lpstr>FINDINGS &gt; Major impact on word count</vt:lpstr>
      <vt:lpstr>FINDINGS &gt; GPA impact on word count</vt:lpstr>
      <vt:lpstr>FINDINGS &gt; GPA number of comments</vt:lpstr>
      <vt:lpstr>FINDINGS &gt; Ethnicity impact on number of comments</vt:lpstr>
      <vt:lpstr>FINDINGS &gt; First Generation impact on word count</vt:lpstr>
      <vt:lpstr>FINDINGS &gt; Gender impact on word count</vt:lpstr>
      <vt:lpstr>PowerPoint Presentation</vt:lpstr>
      <vt:lpstr>STUDY SUGGESTS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Mackalski</dc:creator>
  <cp:lastModifiedBy>Robert Mackalski</cp:lastModifiedBy>
  <cp:revision>84</cp:revision>
  <dcterms:created xsi:type="dcterms:W3CDTF">2023-10-13T15:47:40Z</dcterms:created>
  <dcterms:modified xsi:type="dcterms:W3CDTF">2023-10-20T16:06:00Z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0x010100E69787E829E4374BA7B26B4280858A51</vt:lpwstr>
  </property>
  <property fmtid="{D5CDD505-2E9C-101B-9397-08002B2CF9AE}" pid="3" name="MediaServiceImageTags">
    <vt:lpwstr/>
  </property>
</Properties>
</file>